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91695" cy="1280160"/>
          </a:xfrm>
          <a:prstGeom prst="rect">
            <a:avLst/>
          </a:prstGeom>
          <a:solidFill>
            <a:srgbClr val="E4D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0" y="5577840"/>
            <a:ext cx="12191695" cy="1280160"/>
          </a:xfrm>
          <a:prstGeom prst="rect">
            <a:avLst/>
          </a:prstGeom>
          <a:solidFill>
            <a:srgbClr val="C7C3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 name="Picture 4" descr="avina_logo_warm_grey.png"/>
          <p:cNvPicPr>
            <a:picLocks noChangeAspect="1"/>
          </p:cNvPicPr>
          <p:nvPr/>
        </p:nvPicPr>
        <p:blipFill>
          <a:blip r:embed="rId2"/>
          <a:stretch>
            <a:fillRect/>
          </a:stretch>
        </p:blipFill>
        <p:spPr>
          <a:xfrm>
            <a:off x="5120640" y="1463040"/>
            <a:ext cx="1920240" cy="1745428"/>
          </a:xfrm>
          <a:prstGeom prst="rect">
            <a:avLst/>
          </a:prstGeom>
        </p:spPr>
      </p:pic>
      <p:sp>
        <p:nvSpPr>
          <p:cNvPr id="6" name="TextBox 5"/>
          <p:cNvSpPr txBox="1"/>
          <p:nvPr/>
        </p:nvSpPr>
        <p:spPr>
          <a:xfrm>
            <a:off x="914400" y="3749039"/>
            <a:ext cx="10332720" cy="914400"/>
          </a:xfrm>
          <a:prstGeom prst="rect">
            <a:avLst/>
          </a:prstGeom>
          <a:noFill/>
        </p:spPr>
        <p:txBody>
          <a:bodyPr wrap="square" lIns="0" rIns="0" tIns="0" bIns="0" anchor="t">
            <a:spAutoFit/>
          </a:bodyPr>
          <a:lstStyle/>
          <a:p>
            <a:pPr algn="ctr"/>
            <a:r>
              <a:rPr sz="5400" b="0" i="0">
                <a:solidFill>
                  <a:srgbClr val="2B2A27"/>
                </a:solidFill>
                <a:latin typeface="Hoefler Text"/>
              </a:rPr>
              <a:t>Business Card Studies</a:t>
            </a:r>
          </a:p>
        </p:txBody>
      </p:sp>
      <p:cxnSp>
        <p:nvCxnSpPr>
          <p:cNvPr id="7" name="Connector 6"/>
          <p:cNvCxnSpPr/>
          <p:nvPr/>
        </p:nvCxnSpPr>
        <p:spPr>
          <a:xfrm>
            <a:off x="5303520" y="4617720"/>
            <a:ext cx="1554480" cy="0"/>
          </a:xfrm>
          <a:prstGeom prst="line">
            <a:avLst/>
          </a:prstGeom>
          <a:ln w="19050">
            <a:solidFill>
              <a:srgbClr val="8C6A3F"/>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14400" y="4754880"/>
            <a:ext cx="10332720" cy="457200"/>
          </a:xfrm>
          <a:prstGeom prst="rect">
            <a:avLst/>
          </a:prstGeom>
          <a:noFill/>
        </p:spPr>
        <p:txBody>
          <a:bodyPr wrap="square" lIns="0" rIns="0" tIns="0" bIns="0" anchor="t">
            <a:spAutoFit/>
          </a:bodyPr>
          <a:lstStyle/>
          <a:p>
            <a:pPr algn="ctr"/>
            <a:r>
              <a:rPr sz="2200" b="0" i="1">
                <a:solidFill>
                  <a:srgbClr val="8A8580"/>
                </a:solidFill>
                <a:latin typeface="Baskerville"/>
              </a:rPr>
              <a:t>Sixteen directions for Kelly Mortazavi</a:t>
            </a:r>
          </a:p>
        </p:txBody>
      </p:sp>
      <p:sp>
        <p:nvSpPr>
          <p:cNvPr id="9" name="TextBox 8"/>
          <p:cNvSpPr txBox="1"/>
          <p:nvPr/>
        </p:nvSpPr>
        <p:spPr>
          <a:xfrm>
            <a:off x="914400" y="5212080"/>
            <a:ext cx="10332720" cy="365760"/>
          </a:xfrm>
          <a:prstGeom prst="rect">
            <a:avLst/>
          </a:prstGeom>
          <a:noFill/>
        </p:spPr>
        <p:txBody>
          <a:bodyPr wrap="square" lIns="0" rIns="0" tIns="0" bIns="0" anchor="t">
            <a:spAutoFit/>
          </a:bodyPr>
          <a:lstStyle/>
          <a:p>
            <a:pPr algn="ctr"/>
            <a:r>
              <a:rPr sz="1400" b="0" i="0">
                <a:solidFill>
                  <a:srgbClr val="8A8580"/>
                </a:solidFill>
                <a:latin typeface="Hoefler Text"/>
              </a:rPr>
              <a:t>AVINA Wellness  .  Round 1 + Round 2</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05</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Photo Back</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5_photo_back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5_photo_back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Front: ivory with a soft warm-grey gallery block holding the logo. Reverse: a real on-brand interior photograph (drawing room, evening light) with name and contact below.</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The reverse is the seduction. Whoever flips the card sees a quiet, warm, residential interior, not a corporate abstraction. This signals: AVINA happens in homes, not offices. Closest of the ten to the warmth register.</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06</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Ochre Line</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6_ochre_line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6_ochre_line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Single ochre vertical rule down the left edge, front and back. Logo top center, name + role + contact stacked. Reverse carries the same rule with the tagline in ivory on graphite.</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Discipline through restraint. The rule does the heavy lifting; everything else is content. This is what a Hermes letterhead would look like if Hermes did wellness. Subtle but unmistakable.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07</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Monogram</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7_monogram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7_monogram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A pale 'AW' watermark monogram fills the front, with the actual logo small at top. Reverse is the logo at full size with contact stacked beneath.</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Heritage register. Reads like a hotel calling card or a family-office signature. The monogram is the subtle stamp, the full logo on the reverse is the receipt. Best printed on heavier stock so you can feel it.</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08</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Modernist Line</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320160"/>
            <a:ext cx="4572000" cy="2612571"/>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8_modernist_line_front.png"/>
          <p:cNvPicPr>
            <a:picLocks noChangeAspect="1"/>
          </p:cNvPicPr>
          <p:nvPr/>
        </p:nvPicPr>
        <p:blipFill>
          <a:blip r:embed="rId2"/>
          <a:stretch>
            <a:fillRect/>
          </a:stretch>
        </p:blipFill>
        <p:spPr>
          <a:xfrm>
            <a:off x="548640" y="1280160"/>
            <a:ext cx="4572000" cy="2612571"/>
          </a:xfrm>
          <a:prstGeom prst="rect">
            <a:avLst/>
          </a:prstGeom>
        </p:spPr>
      </p:pic>
      <p:sp>
        <p:nvSpPr>
          <p:cNvPr id="9" name="Rectangle 8"/>
          <p:cNvSpPr/>
          <p:nvPr/>
        </p:nvSpPr>
        <p:spPr>
          <a:xfrm>
            <a:off x="588640" y="4207051"/>
            <a:ext cx="4572000" cy="2612571"/>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8_modernist_line_back.png"/>
          <p:cNvPicPr>
            <a:picLocks noChangeAspect="1"/>
          </p:cNvPicPr>
          <p:nvPr/>
        </p:nvPicPr>
        <p:blipFill>
          <a:blip r:embed="rId3"/>
          <a:stretch>
            <a:fillRect/>
          </a:stretch>
        </p:blipFill>
        <p:spPr>
          <a:xfrm>
            <a:off x="548640" y="4167051"/>
            <a:ext cx="4572000" cy="2612571"/>
          </a:xfrm>
          <a:prstGeom prst="rect">
            <a:avLst/>
          </a:prstGeom>
        </p:spPr>
      </p:pic>
      <p:sp>
        <p:nvSpPr>
          <p:cNvPr id="10" name="TextBox 9"/>
          <p:cNvSpPr txBox="1"/>
          <p:nvPr/>
        </p:nvSpPr>
        <p:spPr>
          <a:xfrm>
            <a:off x="548640" y="1005840"/>
            <a:ext cx="4572000"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548640" y="3938451"/>
            <a:ext cx="4572000"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5486400" y="1371600"/>
            <a:ext cx="6156655"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5486400" y="1737360"/>
            <a:ext cx="6156655" cy="2286000"/>
          </a:xfrm>
          <a:prstGeom prst="rect">
            <a:avLst/>
          </a:prstGeom>
          <a:noFill/>
        </p:spPr>
        <p:txBody>
          <a:bodyPr wrap="square" lIns="0" rIns="0" tIns="0" bIns="0" anchor="t">
            <a:spAutoFit/>
          </a:bodyPr>
          <a:lstStyle/>
          <a:p>
            <a:pPr algn="l"/>
            <a:r>
              <a:rPr sz="1200" b="0" i="0">
                <a:solidFill>
                  <a:srgbClr val="2B2A27"/>
                </a:solidFill>
                <a:latin typeface="Baskerville"/>
              </a:rPr>
              <a:t>Landscape. Logo small left, vertical hairline, name + role + ochre rule + contact right. Reverse all graphite with logo in ivory and the brand sentence centered.</a:t>
            </a:r>
          </a:p>
        </p:txBody>
      </p:sp>
      <p:sp>
        <p:nvSpPr>
          <p:cNvPr id="14" name="TextBox 13"/>
          <p:cNvSpPr txBox="1"/>
          <p:nvPr/>
        </p:nvSpPr>
        <p:spPr>
          <a:xfrm>
            <a:off x="5486400" y="3931920"/>
            <a:ext cx="6156655"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5486400" y="4297680"/>
            <a:ext cx="6156655" cy="2286000"/>
          </a:xfrm>
          <a:prstGeom prst="rect">
            <a:avLst/>
          </a:prstGeom>
          <a:noFill/>
        </p:spPr>
        <p:txBody>
          <a:bodyPr wrap="square" lIns="0" rIns="0" tIns="0" bIns="0" anchor="t">
            <a:spAutoFit/>
          </a:bodyPr>
          <a:lstStyle/>
          <a:p>
            <a:pPr algn="l"/>
            <a:r>
              <a:rPr sz="1200" b="0" i="0">
                <a:solidFill>
                  <a:srgbClr val="2B2A27"/>
                </a:solidFill>
                <a:latin typeface="Baskerville"/>
              </a:rPr>
              <a:t>Like 03 but tighter and more architectural. The hairline replaces emphasis. This is the most contemporary direction in Round 1, useful if you want to feel current rather than traditional.</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09</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Folded Statement</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9_folded_statement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9_folded_statement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Top of card: large italic tagline 'the private office of your life.' Logo middle. Name + role beneath. Reverse: AVINA wordmark, service categories, full contact.</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Tagline-led. The card opens with a sentence, not a name. Good when you want the brand promise to land before the contact details. Risk: the tagline becomes the card; if it changes, the card has to change.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10</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Engraved Classic</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0_engraved_classic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0_engraved_classic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Decorative hairlines top and bottom with an ochre dot center. 'MS . KELLY MORTAZAVI' in spaced caps. 'Founder' in italic. Cities listed at the foot. Reverse: 'BY APPOINTMENT' header, logo, contact.</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Old-world calling card. The format predates business cards by a century. Best of the set for the Failure-to-Launch Heir archetype: their parents will recognise this register instantly. Print on heavyweight cream cotton stock for the full effect.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2194560"/>
            <a:ext cx="10972800" cy="914400"/>
          </a:xfrm>
          <a:prstGeom prst="rect">
            <a:avLst/>
          </a:prstGeom>
          <a:noFill/>
        </p:spPr>
        <p:txBody>
          <a:bodyPr wrap="square" lIns="0" rIns="0" tIns="0" bIns="0" anchor="t">
            <a:spAutoFit/>
          </a:bodyPr>
          <a:lstStyle/>
          <a:p>
            <a:pPr algn="l"/>
            <a:r>
              <a:rPr sz="7200" b="0" i="0">
                <a:solidFill>
                  <a:srgbClr val="2B2A27"/>
                </a:solidFill>
                <a:latin typeface="Hoefler Text"/>
              </a:rPr>
              <a:t>Round 2</a:t>
            </a:r>
          </a:p>
        </p:txBody>
      </p:sp>
      <p:cxnSp>
        <p:nvCxnSpPr>
          <p:cNvPr id="4" name="Connector 3"/>
          <p:cNvCxnSpPr/>
          <p:nvPr/>
        </p:nvCxnSpPr>
        <p:spPr>
          <a:xfrm>
            <a:off x="731520" y="3200400"/>
            <a:ext cx="1463040" cy="0"/>
          </a:xfrm>
          <a:prstGeom prst="line">
            <a:avLst/>
          </a:prstGeom>
          <a:ln w="25400">
            <a:solidFill>
              <a:srgbClr val="8C6A3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1520" y="3383280"/>
            <a:ext cx="10972800" cy="457200"/>
          </a:xfrm>
          <a:prstGeom prst="rect">
            <a:avLst/>
          </a:prstGeom>
          <a:noFill/>
        </p:spPr>
        <p:txBody>
          <a:bodyPr wrap="square" lIns="0" rIns="0" tIns="0" bIns="0" anchor="t">
            <a:spAutoFit/>
          </a:bodyPr>
          <a:lstStyle/>
          <a:p>
            <a:pPr algn="l"/>
            <a:r>
              <a:rPr sz="2200" b="0" i="1">
                <a:solidFill>
                  <a:srgbClr val="8A8580"/>
                </a:solidFill>
                <a:latin typeface="Baskerville"/>
              </a:rPr>
              <a:t>Your aesthetic, refined</a:t>
            </a:r>
          </a:p>
        </p:txBody>
      </p:sp>
      <p:sp>
        <p:nvSpPr>
          <p:cNvPr id="6" name="TextBox 5"/>
          <p:cNvSpPr txBox="1"/>
          <p:nvPr/>
        </p:nvSpPr>
        <p:spPr>
          <a:xfrm>
            <a:off x="731520" y="4114800"/>
            <a:ext cx="10058400" cy="1828800"/>
          </a:xfrm>
          <a:prstGeom prst="rect">
            <a:avLst/>
          </a:prstGeom>
          <a:noFill/>
        </p:spPr>
        <p:txBody>
          <a:bodyPr wrap="square" lIns="0" rIns="0" tIns="0" bIns="0" anchor="t">
            <a:spAutoFit/>
          </a:bodyPr>
          <a:lstStyle/>
          <a:p>
            <a:pPr algn="l"/>
            <a:r>
              <a:rPr sz="1400" b="0" i="0">
                <a:solidFill>
                  <a:srgbClr val="2B2A27"/>
                </a:solidFill>
                <a:latin typeface="Baskerville"/>
              </a:rPr>
              <a:t>Built from the directions you sent through.</a:t>
            </a:r>
          </a:p>
          <a:p>
            <a:pPr algn="l"/>
            <a:r>
              <a:rPr sz="1400" b="0" i="0">
                <a:solidFill>
                  <a:srgbClr val="2B2A27"/>
                </a:solidFill>
                <a:latin typeface="Baskerville"/>
              </a:rPr>
              <a:t/>
            </a:r>
          </a:p>
          <a:p>
            <a:pPr algn="l"/>
            <a:r>
              <a:rPr sz="1400" b="0" i="0">
                <a:solidFill>
                  <a:srgbClr val="2B2A27"/>
                </a:solidFill>
                <a:latin typeface="Baskerville"/>
              </a:rPr>
              <a:t>Watercolor washes (blush + dusty grey). Bronze typography. Your portrait in an arched frame matching the</a:t>
            </a:r>
          </a:p>
          <a:p>
            <a:pPr algn="l"/>
            <a:r>
              <a:rPr sz="1400" b="0" i="0">
                <a:solidFill>
                  <a:srgbClr val="2B2A27"/>
                </a:solidFill>
                <a:latin typeface="Baskerville"/>
              </a:rPr>
              <a:t>logo emblem. Decorative cross dividers. The warmth register.</a:t>
            </a:r>
          </a:p>
          <a:p>
            <a:pPr algn="l"/>
            <a:r>
              <a:rPr sz="1400" b="0" i="0">
                <a:solidFill>
                  <a:srgbClr val="2B2A27"/>
                </a:solidFill>
                <a:latin typeface="Baskerville"/>
              </a:rPr>
              <a:t/>
            </a:r>
          </a:p>
          <a:p>
            <a:pPr algn="l"/>
            <a:r>
              <a:rPr sz="1400" b="0" i="0">
                <a:solidFill>
                  <a:srgbClr val="2B2A27"/>
                </a:solidFill>
                <a:latin typeface="Baskerville"/>
              </a:rPr>
              <a:t>Each of the six takes the same DNA in a different direction. Round 2 is the brand as you already see it.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8C6A3F"/>
                </a:solidFill>
                <a:latin typeface="Hoefler Text"/>
              </a:rPr>
              <a:t>11</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Kelly Anchor (refined)</a:t>
            </a:r>
          </a:p>
        </p:txBody>
      </p:sp>
      <p:cxnSp>
        <p:nvCxnSpPr>
          <p:cNvPr id="5" name="Connector 4"/>
          <p:cNvCxnSpPr/>
          <p:nvPr/>
        </p:nvCxnSpPr>
        <p:spPr>
          <a:xfrm>
            <a:off x="1280160" y="914400"/>
            <a:ext cx="2560320" cy="0"/>
          </a:xfrm>
          <a:prstGeom prst="line">
            <a:avLst/>
          </a:prstGeom>
          <a:ln w="15240">
            <a:solidFill>
              <a:srgbClr val="8C6A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1_kelly_anchor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1_kelly_anchor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Closest direct refinement of your reference. Watercolor blush + dusty grey washes. Photo in arched frame matching the logo emblem shape. Bronze typography. Cross-and-line dividers. Full service copy and contact.</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Your aesthetic, polished. Same DNA as the cards you mocked up but with tighter type alignment, cleaner photo cropping, and the dividers locked to a consistent rhythm. The safest yes if you want to honour the direction you have already chosen.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8C6A3F"/>
                </a:solidFill>
                <a:latin typeface="Hoefler Text"/>
              </a:rPr>
              <a:t>12</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Watercolor Monochrome</a:t>
            </a:r>
          </a:p>
        </p:txBody>
      </p:sp>
      <p:cxnSp>
        <p:nvCxnSpPr>
          <p:cNvPr id="5" name="Connector 4"/>
          <p:cNvCxnSpPr/>
          <p:nvPr/>
        </p:nvCxnSpPr>
        <p:spPr>
          <a:xfrm>
            <a:off x="1280160" y="914400"/>
            <a:ext cx="2560320" cy="0"/>
          </a:xfrm>
          <a:prstGeom prst="line">
            <a:avLst/>
          </a:prstGeom>
          <a:ln w="15240">
            <a:solidFill>
              <a:srgbClr val="8C6A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2_watercolor_mono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2_watercolor_mono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Single-tone refinement: only blush at top, only dusty grey at bottom, no overlapping mid-tones. Logo above the photo so the brand reads first. More restrained washes.</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If 11 is a touch too colourful, this pulls it back without losing the warmth. The single-tone discipline is what makes premium feminine brands (Aesop, Loewe) feel premium rather than busy.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8C6A3F"/>
                </a:solidFill>
                <a:latin typeface="Hoefler Text"/>
              </a:rPr>
              <a:t>13</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Photo Hero</a:t>
            </a:r>
          </a:p>
        </p:txBody>
      </p:sp>
      <p:cxnSp>
        <p:nvCxnSpPr>
          <p:cNvPr id="5" name="Connector 4"/>
          <p:cNvCxnSpPr/>
          <p:nvPr/>
        </p:nvCxnSpPr>
        <p:spPr>
          <a:xfrm>
            <a:off x="1280160" y="914400"/>
            <a:ext cx="2560320" cy="0"/>
          </a:xfrm>
          <a:prstGeom prst="line">
            <a:avLst/>
          </a:prstGeom>
          <a:ln w="15240">
            <a:solidFill>
              <a:srgbClr val="8C6A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3_photo_hero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3_photo_hero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The photo is the largest element on the card. Minimal text below: name, role, phone, email. Reverse holds logo, service description, and the city.</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When you are doing the introducing in person, the card just needs to remember your face. This is the most personal direction. Best if your network grows by warm referral rather than cold pitch.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548640"/>
            <a:ext cx="10972800" cy="731520"/>
          </a:xfrm>
          <a:prstGeom prst="rect">
            <a:avLst/>
          </a:prstGeom>
          <a:noFill/>
        </p:spPr>
        <p:txBody>
          <a:bodyPr wrap="square" lIns="0" rIns="0" tIns="0" bIns="0" anchor="t">
            <a:spAutoFit/>
          </a:bodyPr>
          <a:lstStyle/>
          <a:p>
            <a:pPr algn="l"/>
            <a:r>
              <a:rPr sz="3600" b="0" i="0">
                <a:solidFill>
                  <a:srgbClr val="2B2A27"/>
                </a:solidFill>
                <a:latin typeface="Hoefler Text"/>
              </a:rPr>
              <a:t>What I did, and why</a:t>
            </a:r>
          </a:p>
        </p:txBody>
      </p:sp>
      <p:cxnSp>
        <p:nvCxnSpPr>
          <p:cNvPr id="4" name="Connector 3"/>
          <p:cNvCxnSpPr/>
          <p:nvPr/>
        </p:nvCxnSpPr>
        <p:spPr>
          <a:xfrm>
            <a:off x="731520" y="1280160"/>
            <a:ext cx="1463040" cy="0"/>
          </a:xfrm>
          <a:prstGeom prst="line">
            <a:avLst/>
          </a:prstGeom>
          <a:ln w="19050">
            <a:solidFill>
              <a:srgbClr val="A87E3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1520" y="1554480"/>
            <a:ext cx="5303520" cy="640080"/>
          </a:xfrm>
          <a:prstGeom prst="rect">
            <a:avLst/>
          </a:prstGeom>
          <a:noFill/>
        </p:spPr>
        <p:txBody>
          <a:bodyPr wrap="square" lIns="0" rIns="0" tIns="0" bIns="0" anchor="t">
            <a:spAutoFit/>
          </a:bodyPr>
          <a:lstStyle/>
          <a:p>
            <a:pPr algn="l"/>
            <a:r>
              <a:rPr sz="1800" b="1" i="0">
                <a:solidFill>
                  <a:srgbClr val="8C6A3F"/>
                </a:solidFill>
                <a:latin typeface="Hoefler Text"/>
              </a:rPr>
              <a:t>Round 1  .  Ten studies, gravitas register</a:t>
            </a:r>
          </a:p>
        </p:txBody>
      </p:sp>
      <p:sp>
        <p:nvSpPr>
          <p:cNvPr id="6" name="TextBox 5"/>
          <p:cNvSpPr txBox="1"/>
          <p:nvPr/>
        </p:nvSpPr>
        <p:spPr>
          <a:xfrm>
            <a:off x="731520" y="2011680"/>
            <a:ext cx="5303520" cy="4389120"/>
          </a:xfrm>
          <a:prstGeom prst="rect">
            <a:avLst/>
          </a:prstGeom>
          <a:noFill/>
        </p:spPr>
        <p:txBody>
          <a:bodyPr wrap="square" lIns="0" rIns="0" tIns="0" bIns="0" anchor="t">
            <a:spAutoFit/>
          </a:bodyPr>
          <a:lstStyle/>
          <a:p>
            <a:pPr algn="l"/>
            <a:r>
              <a:rPr sz="1200" b="0" i="0">
                <a:solidFill>
                  <a:srgbClr val="2B2A27"/>
                </a:solidFill>
                <a:latin typeface="Baskerville"/>
              </a:rPr>
              <a:t>Built from your AVINA Brand Pack v0.1: graphite, ivory, ochre, classical serif,</a:t>
            </a:r>
          </a:p>
          <a:p>
            <a:pPr algn="l"/>
            <a:r>
              <a:rPr sz="1200" b="0" i="0">
                <a:solidFill>
                  <a:srgbClr val="2B2A27"/>
                </a:solidFill>
                <a:latin typeface="Baskerville"/>
              </a:rPr>
              <a:t>generous whitespace, single-accent layout. The calling-card register that</a:t>
            </a:r>
          </a:p>
          <a:p>
            <a:pPr algn="l"/>
            <a:r>
              <a:rPr sz="1200" b="0" i="0">
                <a:solidFill>
                  <a:srgbClr val="2B2A27"/>
                </a:solidFill>
                <a:latin typeface="Baskerville"/>
              </a:rPr>
              <a:t>Sienna Charles, Knightsbridge Circle and family-office firms use.</a:t>
            </a:r>
          </a:p>
          <a:p>
            <a:pPr algn="l"/>
            <a:r>
              <a:rPr sz="1200" b="0" i="0">
                <a:solidFill>
                  <a:srgbClr val="2B2A27"/>
                </a:solidFill>
                <a:latin typeface="Baskerville"/>
              </a:rPr>
              <a:t/>
            </a:r>
          </a:p>
          <a:p>
            <a:pPr algn="l"/>
            <a:r>
              <a:rPr sz="1200" b="0" i="0">
                <a:solidFill>
                  <a:srgbClr val="2B2A27"/>
                </a:solidFill>
                <a:latin typeface="Baskerville"/>
              </a:rPr>
              <a:t>Why: this is the positioning sentence "the private office of your life"</a:t>
            </a:r>
          </a:p>
          <a:p>
            <a:pPr algn="l"/>
            <a:r>
              <a:rPr sz="1200" b="0" i="0">
                <a:solidFill>
                  <a:srgbClr val="2B2A27"/>
                </a:solidFill>
                <a:latin typeface="Baskerville"/>
              </a:rPr>
              <a:t>expressed visually. Quiet, anchored, premium-by-restraint.</a:t>
            </a:r>
          </a:p>
          <a:p>
            <a:pPr algn="l"/>
            <a:r>
              <a:rPr sz="1200" b="0" i="0">
                <a:solidFill>
                  <a:srgbClr val="2B2A27"/>
                </a:solidFill>
                <a:latin typeface="Baskerville"/>
              </a:rPr>
              <a:t/>
            </a:r>
          </a:p>
          <a:p>
            <a:pPr algn="l"/>
            <a:r>
              <a:rPr sz="1200" b="0" i="0">
                <a:solidFill>
                  <a:srgbClr val="2B2A27"/>
                </a:solidFill>
                <a:latin typeface="Baskerville"/>
              </a:rPr>
              <a:t>Strength: communicates seriousness, discretion, gravitas. Reads like</a:t>
            </a:r>
          </a:p>
          <a:p>
            <a:pPr algn="l"/>
            <a:r>
              <a:rPr sz="1200" b="0" i="0">
                <a:solidFill>
                  <a:srgbClr val="2B2A27"/>
                </a:solidFill>
                <a:latin typeface="Baskerville"/>
              </a:rPr>
              <a:t>a private bank or law firm, not a wellness studio.</a:t>
            </a:r>
          </a:p>
          <a:p>
            <a:pPr algn="l"/>
            <a:r>
              <a:rPr sz="1200" b="0" i="0">
                <a:solidFill>
                  <a:srgbClr val="2B2A27"/>
                </a:solidFill>
                <a:latin typeface="Baskerville"/>
              </a:rPr>
              <a:t/>
            </a:r>
          </a:p>
          <a:p>
            <a:pPr algn="l"/>
            <a:r>
              <a:rPr sz="1200" b="0" i="0">
                <a:solidFill>
                  <a:srgbClr val="2B2A27"/>
                </a:solidFill>
                <a:latin typeface="Baskerville"/>
              </a:rPr>
              <a:t>Risk: too austere. May read as too corporate / too male for the actual</a:t>
            </a:r>
          </a:p>
          <a:p>
            <a:pPr algn="l"/>
            <a:r>
              <a:rPr sz="1200" b="0" i="0">
                <a:solidFill>
                  <a:srgbClr val="2B2A27"/>
                </a:solidFill>
                <a:latin typeface="Baskerville"/>
              </a:rPr>
              <a:t>client warmth Kelly delivers in person.</a:t>
            </a:r>
          </a:p>
        </p:txBody>
      </p:sp>
      <p:sp>
        <p:nvSpPr>
          <p:cNvPr id="7" name="TextBox 6"/>
          <p:cNvSpPr txBox="1"/>
          <p:nvPr/>
        </p:nvSpPr>
        <p:spPr>
          <a:xfrm>
            <a:off x="6400800" y="1554480"/>
            <a:ext cx="5303520" cy="640080"/>
          </a:xfrm>
          <a:prstGeom prst="rect">
            <a:avLst/>
          </a:prstGeom>
          <a:noFill/>
        </p:spPr>
        <p:txBody>
          <a:bodyPr wrap="square" lIns="0" rIns="0" tIns="0" bIns="0" anchor="t">
            <a:spAutoFit/>
          </a:bodyPr>
          <a:lstStyle/>
          <a:p>
            <a:pPr algn="l"/>
            <a:r>
              <a:rPr sz="1800" b="1" i="0">
                <a:solidFill>
                  <a:srgbClr val="8C6A3F"/>
                </a:solidFill>
                <a:latin typeface="Hoefler Text"/>
              </a:rPr>
              <a:t>Round 2  .  Six in your watercolor aesthetic</a:t>
            </a:r>
          </a:p>
        </p:txBody>
      </p:sp>
      <p:sp>
        <p:nvSpPr>
          <p:cNvPr id="8" name="TextBox 7"/>
          <p:cNvSpPr txBox="1"/>
          <p:nvPr/>
        </p:nvSpPr>
        <p:spPr>
          <a:xfrm>
            <a:off x="6400800" y="2011680"/>
            <a:ext cx="5303520" cy="4389120"/>
          </a:xfrm>
          <a:prstGeom prst="rect">
            <a:avLst/>
          </a:prstGeom>
          <a:noFill/>
        </p:spPr>
        <p:txBody>
          <a:bodyPr wrap="square" lIns="0" rIns="0" tIns="0" bIns="0" anchor="t">
            <a:spAutoFit/>
          </a:bodyPr>
          <a:lstStyle/>
          <a:p>
            <a:pPr algn="l"/>
            <a:r>
              <a:rPr sz="1200" b="0" i="0">
                <a:solidFill>
                  <a:srgbClr val="2B2A27"/>
                </a:solidFill>
                <a:latin typeface="Baskerville"/>
              </a:rPr>
              <a:t>Built from the directions you sent through: blush + dusty grey watercolor</a:t>
            </a:r>
          </a:p>
          <a:p>
            <a:pPr algn="l"/>
            <a:r>
              <a:rPr sz="1200" b="0" i="0">
                <a:solidFill>
                  <a:srgbClr val="2B2A27"/>
                </a:solidFill>
                <a:latin typeface="Baskerville"/>
              </a:rPr>
              <a:t>washes, bronze typography, your portrait in an arched frame matching the</a:t>
            </a:r>
          </a:p>
          <a:p>
            <a:pPr algn="l"/>
            <a:r>
              <a:rPr sz="1200" b="0" i="0">
                <a:solidFill>
                  <a:srgbClr val="2B2A27"/>
                </a:solidFill>
                <a:latin typeface="Baskerville"/>
              </a:rPr>
              <a:t>logo emblem, decorative cross dividers, soft and personal.</a:t>
            </a:r>
          </a:p>
          <a:p>
            <a:pPr algn="l"/>
            <a:r>
              <a:rPr sz="1200" b="0" i="0">
                <a:solidFill>
                  <a:srgbClr val="2B2A27"/>
                </a:solidFill>
                <a:latin typeface="Baskerville"/>
              </a:rPr>
              <a:t/>
            </a:r>
          </a:p>
          <a:p>
            <a:pPr algn="l"/>
            <a:r>
              <a:rPr sz="1200" b="0" i="0">
                <a:solidFill>
                  <a:srgbClr val="2B2A27"/>
                </a:solidFill>
                <a:latin typeface="Baskerville"/>
              </a:rPr>
              <a:t>Why: this is the warmth Kelly actually brings. The brand pack underweighted</a:t>
            </a:r>
          </a:p>
          <a:p>
            <a:pPr algn="l"/>
            <a:r>
              <a:rPr sz="1200" b="0" i="0">
                <a:solidFill>
                  <a:srgbClr val="2B2A27"/>
                </a:solidFill>
                <a:latin typeface="Baskerville"/>
              </a:rPr>
              <a:t>this. Your reference is closer to where the brand should land.</a:t>
            </a:r>
          </a:p>
          <a:p>
            <a:pPr algn="l"/>
            <a:r>
              <a:rPr sz="1200" b="0" i="0">
                <a:solidFill>
                  <a:srgbClr val="2B2A27"/>
                </a:solidFill>
                <a:latin typeface="Baskerville"/>
              </a:rPr>
              <a:t/>
            </a:r>
          </a:p>
          <a:p>
            <a:pPr algn="l"/>
            <a:r>
              <a:rPr sz="1200" b="0" i="0">
                <a:solidFill>
                  <a:srgbClr val="2B2A27"/>
                </a:solidFill>
                <a:latin typeface="Baskerville"/>
              </a:rPr>
              <a:t>Strength: feminine, approachable, recognisably you. Translates trust.</a:t>
            </a:r>
          </a:p>
          <a:p>
            <a:pPr algn="l"/>
            <a:r>
              <a:rPr sz="1200" b="0" i="0">
                <a:solidFill>
                  <a:srgbClr val="2B2A27"/>
                </a:solidFill>
                <a:latin typeface="Baskerville"/>
              </a:rPr>
              <a:t/>
            </a:r>
          </a:p>
          <a:p>
            <a:pPr algn="l"/>
            <a:r>
              <a:rPr sz="1200" b="0" i="0">
                <a:solidFill>
                  <a:srgbClr val="2B2A27"/>
                </a:solidFill>
                <a:latin typeface="Baskerville"/>
              </a:rPr>
              <a:t>Risk: a touch close to wedding / boutique stationery. The bronze type and</a:t>
            </a:r>
          </a:p>
          <a:p>
            <a:pPr algn="l"/>
            <a:r>
              <a:rPr sz="1200" b="0" i="0">
                <a:solidFill>
                  <a:srgbClr val="2B2A27"/>
                </a:solidFill>
                <a:latin typeface="Baskerville"/>
              </a:rPr>
              <a:t>discipline of the layout pull it back to professional.</a:t>
            </a:r>
          </a:p>
        </p:txBody>
      </p:sp>
      <p:sp>
        <p:nvSpPr>
          <p:cNvPr id="9" name="TextBox 8"/>
          <p:cNvSpPr txBox="1"/>
          <p:nvPr/>
        </p:nvSpPr>
        <p:spPr>
          <a:xfrm>
            <a:off x="731520" y="6400800"/>
            <a:ext cx="10972800" cy="365760"/>
          </a:xfrm>
          <a:prstGeom prst="rect">
            <a:avLst/>
          </a:prstGeom>
          <a:noFill/>
        </p:spPr>
        <p:txBody>
          <a:bodyPr wrap="square" lIns="0" rIns="0" tIns="0" bIns="0" anchor="t">
            <a:spAutoFit/>
          </a:bodyPr>
          <a:lstStyle/>
          <a:p>
            <a:pPr algn="l"/>
            <a:r>
              <a:rPr sz="1100" b="0" i="1">
                <a:solidFill>
                  <a:srgbClr val="8A8580"/>
                </a:solidFill>
                <a:latin typeface="Baskerville"/>
              </a:rPr>
              <a:t>Two rounds because the right card sits somewhere between the two registers, and you need to see both to choose.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8C6A3F"/>
                </a:solidFill>
                <a:latin typeface="Hoefler Text"/>
              </a:rPr>
              <a:t>14</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Arch Motif</a:t>
            </a:r>
          </a:p>
        </p:txBody>
      </p:sp>
      <p:cxnSp>
        <p:nvCxnSpPr>
          <p:cNvPr id="5" name="Connector 4"/>
          <p:cNvCxnSpPr/>
          <p:nvPr/>
        </p:nvCxnSpPr>
        <p:spPr>
          <a:xfrm>
            <a:off x="1280160" y="914400"/>
            <a:ext cx="2560320" cy="0"/>
          </a:xfrm>
          <a:prstGeom prst="line">
            <a:avLst/>
          </a:prstGeom>
          <a:ln w="15240">
            <a:solidFill>
              <a:srgbClr val="8C6A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4_arch_motif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4_arch_motif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The arch shape from the logo emblem becomes the whole card's frame. Inside the arch: small photo, logo, name, service description, contact. The motif becomes ownable.</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Most distinctive direction in the entire set. Nobody else's card is shaped by their logo. This is the one that gets photographed by clients and shared. Risk: the arch is a strong commitment; you cannot unsee it once you choose it.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8C6A3F"/>
                </a:solidFill>
                <a:latin typeface="Hoefler Text"/>
              </a:rPr>
              <a:t>15</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Brand-Mark Forward</a:t>
            </a:r>
          </a:p>
        </p:txBody>
      </p:sp>
      <p:cxnSp>
        <p:nvCxnSpPr>
          <p:cNvPr id="5" name="Connector 4"/>
          <p:cNvCxnSpPr/>
          <p:nvPr/>
        </p:nvCxnSpPr>
        <p:spPr>
          <a:xfrm>
            <a:off x="1280160" y="914400"/>
            <a:ext cx="2560320" cy="0"/>
          </a:xfrm>
          <a:prstGeom prst="line">
            <a:avLst/>
          </a:prstGeom>
          <a:ln w="15240">
            <a:solidFill>
              <a:srgbClr val="8C6A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5_brandmark_forward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5_brandmark_forward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Front carries only the logo and 'Case Management . Companion . Los Angeles' on the watercolor wash. The full personal card (photo, name, contact, service description) is on the reverse.</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The brand introduces itself; you introduce yourself second. Useful when you want clients to know the firm before they know the founder. Pairs with the Round 1 Crest direction in spirit.</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8C6A3F"/>
                </a:solidFill>
                <a:latin typeface="Hoefler Text"/>
              </a:rPr>
              <a:t>16</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Editorial Portrait</a:t>
            </a:r>
          </a:p>
        </p:txBody>
      </p:sp>
      <p:cxnSp>
        <p:nvCxnSpPr>
          <p:cNvPr id="5" name="Connector 4"/>
          <p:cNvCxnSpPr/>
          <p:nvPr/>
        </p:nvCxnSpPr>
        <p:spPr>
          <a:xfrm>
            <a:off x="1280160" y="914400"/>
            <a:ext cx="2560320" cy="0"/>
          </a:xfrm>
          <a:prstGeom prst="line">
            <a:avLst/>
          </a:prstGeom>
          <a:ln w="15240">
            <a:solidFill>
              <a:srgbClr val="8C6A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16_editorial_portrait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16_editorial_portrait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Larger photo top-center. Name as a strong serif statement below. Service copy, contact, and web stacked vertically. Reverse: logo + city only.</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8C6A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Most magazine-cover of the six. Reads like an interview byline rather than a business card. Best for events where you are positioned as the speaker / the expert in the room.</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457200"/>
            <a:ext cx="10972800" cy="731520"/>
          </a:xfrm>
          <a:prstGeom prst="rect">
            <a:avLst/>
          </a:prstGeom>
          <a:noFill/>
        </p:spPr>
        <p:txBody>
          <a:bodyPr wrap="square" lIns="0" rIns="0" tIns="0" bIns="0" anchor="t">
            <a:spAutoFit/>
          </a:bodyPr>
          <a:lstStyle/>
          <a:p>
            <a:pPr algn="l"/>
            <a:r>
              <a:rPr sz="3200" b="0" i="0">
                <a:solidFill>
                  <a:srgbClr val="2B2A27"/>
                </a:solidFill>
                <a:latin typeface="Hoefler Text"/>
              </a:rPr>
              <a:t>Two registers, side by side</a:t>
            </a:r>
          </a:p>
        </p:txBody>
      </p:sp>
      <p:cxnSp>
        <p:nvCxnSpPr>
          <p:cNvPr id="4" name="Connector 3"/>
          <p:cNvCxnSpPr/>
          <p:nvPr/>
        </p:nvCxnSpPr>
        <p:spPr>
          <a:xfrm>
            <a:off x="731520" y="1188720"/>
            <a:ext cx="1463040" cy="0"/>
          </a:xfrm>
          <a:prstGeom prst="line">
            <a:avLst/>
          </a:prstGeom>
          <a:ln w="19050">
            <a:solidFill>
              <a:srgbClr val="A87E3F"/>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411600" y="1503040"/>
            <a:ext cx="2286000" cy="400050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 name="Picture 4" descr="AVINA_01_calling_card_front.png"/>
          <p:cNvPicPr>
            <a:picLocks noChangeAspect="1"/>
          </p:cNvPicPr>
          <p:nvPr/>
        </p:nvPicPr>
        <p:blipFill>
          <a:blip r:embed="rId2"/>
          <a:stretch>
            <a:fillRect/>
          </a:stretch>
        </p:blipFill>
        <p:spPr>
          <a:xfrm>
            <a:off x="1371600" y="1463040"/>
            <a:ext cx="2286000" cy="4000500"/>
          </a:xfrm>
          <a:prstGeom prst="rect">
            <a:avLst/>
          </a:prstGeom>
        </p:spPr>
      </p:pic>
      <p:sp>
        <p:nvSpPr>
          <p:cNvPr id="8" name="Rectangle 7"/>
          <p:cNvSpPr/>
          <p:nvPr/>
        </p:nvSpPr>
        <p:spPr>
          <a:xfrm>
            <a:off x="3880480" y="1503040"/>
            <a:ext cx="2286000" cy="400050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7" name="Picture 6" descr="AVINA_10_engraved_classic_front.png"/>
          <p:cNvPicPr>
            <a:picLocks noChangeAspect="1"/>
          </p:cNvPicPr>
          <p:nvPr/>
        </p:nvPicPr>
        <p:blipFill>
          <a:blip r:embed="rId3"/>
          <a:stretch>
            <a:fillRect/>
          </a:stretch>
        </p:blipFill>
        <p:spPr>
          <a:xfrm>
            <a:off x="3840480" y="1463040"/>
            <a:ext cx="2286000" cy="4000500"/>
          </a:xfrm>
          <a:prstGeom prst="rect">
            <a:avLst/>
          </a:prstGeom>
        </p:spPr>
      </p:pic>
      <p:sp>
        <p:nvSpPr>
          <p:cNvPr id="9" name="TextBox 8"/>
          <p:cNvSpPr txBox="1"/>
          <p:nvPr/>
        </p:nvSpPr>
        <p:spPr>
          <a:xfrm>
            <a:off x="1371600" y="5943600"/>
            <a:ext cx="4754880" cy="365760"/>
          </a:xfrm>
          <a:prstGeom prst="rect">
            <a:avLst/>
          </a:prstGeom>
          <a:noFill/>
        </p:spPr>
        <p:txBody>
          <a:bodyPr wrap="square" lIns="0" rIns="0" tIns="0" bIns="0" anchor="t">
            <a:spAutoFit/>
          </a:bodyPr>
          <a:lstStyle/>
          <a:p>
            <a:pPr algn="ctr"/>
            <a:r>
              <a:rPr sz="1100" b="1" i="0">
                <a:solidFill>
                  <a:srgbClr val="A87E3F"/>
                </a:solidFill>
                <a:latin typeface="Optima"/>
              </a:rPr>
              <a:t>GRAVITAS REGISTER</a:t>
            </a:r>
          </a:p>
        </p:txBody>
      </p:sp>
      <p:sp>
        <p:nvSpPr>
          <p:cNvPr id="10" name="TextBox 9"/>
          <p:cNvSpPr txBox="1"/>
          <p:nvPr/>
        </p:nvSpPr>
        <p:spPr>
          <a:xfrm>
            <a:off x="1371600" y="6263640"/>
            <a:ext cx="4754880" cy="457200"/>
          </a:xfrm>
          <a:prstGeom prst="rect">
            <a:avLst/>
          </a:prstGeom>
          <a:noFill/>
        </p:spPr>
        <p:txBody>
          <a:bodyPr wrap="square" lIns="0" rIns="0" tIns="0" bIns="0" anchor="t">
            <a:spAutoFit/>
          </a:bodyPr>
          <a:lstStyle/>
          <a:p>
            <a:pPr algn="ctr"/>
            <a:r>
              <a:rPr sz="1200" b="0" i="1">
                <a:solidFill>
                  <a:srgbClr val="8A8580"/>
                </a:solidFill>
                <a:latin typeface="Baskerville"/>
              </a:rPr>
              <a:t>Discretion. Calm. Premium-by-restraint.</a:t>
            </a:r>
          </a:p>
        </p:txBody>
      </p:sp>
      <p:sp>
        <p:nvSpPr>
          <p:cNvPr id="12" name="Rectangle 11"/>
          <p:cNvSpPr/>
          <p:nvPr/>
        </p:nvSpPr>
        <p:spPr>
          <a:xfrm>
            <a:off x="6440800" y="1503040"/>
            <a:ext cx="2286000" cy="400050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1" name="Picture 10" descr="AVINA_11_kelly_anchor_front.png"/>
          <p:cNvPicPr>
            <a:picLocks noChangeAspect="1"/>
          </p:cNvPicPr>
          <p:nvPr/>
        </p:nvPicPr>
        <p:blipFill>
          <a:blip r:embed="rId4"/>
          <a:stretch>
            <a:fillRect/>
          </a:stretch>
        </p:blipFill>
        <p:spPr>
          <a:xfrm>
            <a:off x="6400800" y="1463040"/>
            <a:ext cx="2286000" cy="4000500"/>
          </a:xfrm>
          <a:prstGeom prst="rect">
            <a:avLst/>
          </a:prstGeom>
        </p:spPr>
      </p:pic>
      <p:sp>
        <p:nvSpPr>
          <p:cNvPr id="14" name="Rectangle 13"/>
          <p:cNvSpPr/>
          <p:nvPr/>
        </p:nvSpPr>
        <p:spPr>
          <a:xfrm>
            <a:off x="8909680" y="1503040"/>
            <a:ext cx="2286000" cy="400050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3" name="Picture 12" descr="AVINA_14_arch_motif_front.png"/>
          <p:cNvPicPr>
            <a:picLocks noChangeAspect="1"/>
          </p:cNvPicPr>
          <p:nvPr/>
        </p:nvPicPr>
        <p:blipFill>
          <a:blip r:embed="rId5"/>
          <a:stretch>
            <a:fillRect/>
          </a:stretch>
        </p:blipFill>
        <p:spPr>
          <a:xfrm>
            <a:off x="8869680" y="1463040"/>
            <a:ext cx="2286000" cy="4000500"/>
          </a:xfrm>
          <a:prstGeom prst="rect">
            <a:avLst/>
          </a:prstGeom>
        </p:spPr>
      </p:pic>
      <p:sp>
        <p:nvSpPr>
          <p:cNvPr id="15" name="TextBox 14"/>
          <p:cNvSpPr txBox="1"/>
          <p:nvPr/>
        </p:nvSpPr>
        <p:spPr>
          <a:xfrm>
            <a:off x="6400800" y="5943600"/>
            <a:ext cx="4754880" cy="365760"/>
          </a:xfrm>
          <a:prstGeom prst="rect">
            <a:avLst/>
          </a:prstGeom>
          <a:noFill/>
        </p:spPr>
        <p:txBody>
          <a:bodyPr wrap="square" lIns="0" rIns="0" tIns="0" bIns="0" anchor="t">
            <a:spAutoFit/>
          </a:bodyPr>
          <a:lstStyle/>
          <a:p>
            <a:pPr algn="ctr"/>
            <a:r>
              <a:rPr sz="1100" b="1" i="0">
                <a:solidFill>
                  <a:srgbClr val="8C6A3F"/>
                </a:solidFill>
                <a:latin typeface="Optima"/>
              </a:rPr>
              <a:t>WARMTH REGISTER</a:t>
            </a:r>
          </a:p>
        </p:txBody>
      </p:sp>
      <p:sp>
        <p:nvSpPr>
          <p:cNvPr id="16" name="TextBox 15"/>
          <p:cNvSpPr txBox="1"/>
          <p:nvPr/>
        </p:nvSpPr>
        <p:spPr>
          <a:xfrm>
            <a:off x="6400800" y="6263640"/>
            <a:ext cx="4754880" cy="457200"/>
          </a:xfrm>
          <a:prstGeom prst="rect">
            <a:avLst/>
          </a:prstGeom>
          <a:noFill/>
        </p:spPr>
        <p:txBody>
          <a:bodyPr wrap="square" lIns="0" rIns="0" tIns="0" bIns="0" anchor="t">
            <a:spAutoFit/>
          </a:bodyPr>
          <a:lstStyle/>
          <a:p>
            <a:pPr algn="ctr"/>
            <a:r>
              <a:rPr sz="1200" b="0" i="1">
                <a:solidFill>
                  <a:srgbClr val="8A8580"/>
                </a:solidFill>
                <a:latin typeface="Baskerville"/>
              </a:rPr>
              <a:t>Personal. Approachable. Recognisably you.</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548640"/>
            <a:ext cx="10972800" cy="731520"/>
          </a:xfrm>
          <a:prstGeom prst="rect">
            <a:avLst/>
          </a:prstGeom>
          <a:noFill/>
        </p:spPr>
        <p:txBody>
          <a:bodyPr wrap="square" lIns="0" rIns="0" tIns="0" bIns="0" anchor="t">
            <a:spAutoFit/>
          </a:bodyPr>
          <a:lstStyle/>
          <a:p>
            <a:pPr algn="l"/>
            <a:r>
              <a:rPr sz="3200" b="0" i="0">
                <a:solidFill>
                  <a:srgbClr val="2B2A27"/>
                </a:solidFill>
                <a:latin typeface="Hoefler Text"/>
              </a:rPr>
              <a:t>Recommendations and next steps</a:t>
            </a:r>
          </a:p>
        </p:txBody>
      </p:sp>
      <p:cxnSp>
        <p:nvCxnSpPr>
          <p:cNvPr id="4" name="Connector 3"/>
          <p:cNvCxnSpPr/>
          <p:nvPr/>
        </p:nvCxnSpPr>
        <p:spPr>
          <a:xfrm>
            <a:off x="731520" y="1280160"/>
            <a:ext cx="1463040" cy="0"/>
          </a:xfrm>
          <a:prstGeom prst="line">
            <a:avLst/>
          </a:prstGeom>
          <a:ln w="19050">
            <a:solidFill>
              <a:srgbClr val="A87E3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1520" y="1554480"/>
            <a:ext cx="10972800" cy="365760"/>
          </a:xfrm>
          <a:prstGeom prst="rect">
            <a:avLst/>
          </a:prstGeom>
          <a:noFill/>
        </p:spPr>
        <p:txBody>
          <a:bodyPr wrap="square" lIns="0" rIns="0" tIns="0" bIns="0" anchor="t">
            <a:spAutoFit/>
          </a:bodyPr>
          <a:lstStyle/>
          <a:p>
            <a:pPr algn="l"/>
            <a:r>
              <a:rPr sz="1800" b="1" i="0">
                <a:solidFill>
                  <a:srgbClr val="8C6A3F"/>
                </a:solidFill>
                <a:latin typeface="Hoefler Text"/>
              </a:rPr>
              <a:t>Top picks if you want to lock one in today</a:t>
            </a:r>
          </a:p>
        </p:txBody>
      </p:sp>
      <p:sp>
        <p:nvSpPr>
          <p:cNvPr id="6" name="TextBox 5"/>
          <p:cNvSpPr txBox="1"/>
          <p:nvPr/>
        </p:nvSpPr>
        <p:spPr>
          <a:xfrm>
            <a:off x="731520" y="2103120"/>
            <a:ext cx="2377440" cy="457200"/>
          </a:xfrm>
          <a:prstGeom prst="rect">
            <a:avLst/>
          </a:prstGeom>
          <a:noFill/>
        </p:spPr>
        <p:txBody>
          <a:bodyPr wrap="square" lIns="0" rIns="0" tIns="0" bIns="0" anchor="t">
            <a:spAutoFit/>
          </a:bodyPr>
          <a:lstStyle/>
          <a:p>
            <a:pPr algn="l"/>
            <a:r>
              <a:rPr sz="1400" b="1" i="0">
                <a:solidFill>
                  <a:srgbClr val="2B2A27"/>
                </a:solidFill>
                <a:latin typeface="Hoefler Text"/>
              </a:rPr>
              <a:t>11 Kelly Anchor</a:t>
            </a:r>
          </a:p>
        </p:txBody>
      </p:sp>
      <p:sp>
        <p:nvSpPr>
          <p:cNvPr id="7" name="TextBox 6"/>
          <p:cNvSpPr txBox="1"/>
          <p:nvPr/>
        </p:nvSpPr>
        <p:spPr>
          <a:xfrm>
            <a:off x="3200400" y="2103120"/>
            <a:ext cx="8229600" cy="457200"/>
          </a:xfrm>
          <a:prstGeom prst="rect">
            <a:avLst/>
          </a:prstGeom>
          <a:noFill/>
        </p:spPr>
        <p:txBody>
          <a:bodyPr wrap="square" lIns="0" rIns="0" tIns="0" bIns="0" anchor="t">
            <a:spAutoFit/>
          </a:bodyPr>
          <a:lstStyle/>
          <a:p>
            <a:pPr algn="l"/>
            <a:r>
              <a:rPr sz="1200" b="0" i="0">
                <a:solidFill>
                  <a:srgbClr val="2B2A27"/>
                </a:solidFill>
                <a:latin typeface="Baskerville"/>
              </a:rPr>
              <a:t>Closest to your reference. Photo + service copy + bronze typography. The safest yes.</a:t>
            </a:r>
          </a:p>
        </p:txBody>
      </p:sp>
      <p:sp>
        <p:nvSpPr>
          <p:cNvPr id="8" name="TextBox 7"/>
          <p:cNvSpPr txBox="1"/>
          <p:nvPr/>
        </p:nvSpPr>
        <p:spPr>
          <a:xfrm>
            <a:off x="731520" y="2606040"/>
            <a:ext cx="2377440" cy="457200"/>
          </a:xfrm>
          <a:prstGeom prst="rect">
            <a:avLst/>
          </a:prstGeom>
          <a:noFill/>
        </p:spPr>
        <p:txBody>
          <a:bodyPr wrap="square" lIns="0" rIns="0" tIns="0" bIns="0" anchor="t">
            <a:spAutoFit/>
          </a:bodyPr>
          <a:lstStyle/>
          <a:p>
            <a:pPr algn="l"/>
            <a:r>
              <a:rPr sz="1400" b="1" i="0">
                <a:solidFill>
                  <a:srgbClr val="2B2A27"/>
                </a:solidFill>
                <a:latin typeface="Hoefler Text"/>
              </a:rPr>
              <a:t>14 Arch Motif</a:t>
            </a:r>
          </a:p>
        </p:txBody>
      </p:sp>
      <p:sp>
        <p:nvSpPr>
          <p:cNvPr id="9" name="TextBox 8"/>
          <p:cNvSpPr txBox="1"/>
          <p:nvPr/>
        </p:nvSpPr>
        <p:spPr>
          <a:xfrm>
            <a:off x="3200400" y="2606040"/>
            <a:ext cx="8229600" cy="457200"/>
          </a:xfrm>
          <a:prstGeom prst="rect">
            <a:avLst/>
          </a:prstGeom>
          <a:noFill/>
        </p:spPr>
        <p:txBody>
          <a:bodyPr wrap="square" lIns="0" rIns="0" tIns="0" bIns="0" anchor="t">
            <a:spAutoFit/>
          </a:bodyPr>
          <a:lstStyle/>
          <a:p>
            <a:pPr algn="l"/>
            <a:r>
              <a:rPr sz="1200" b="0" i="0">
                <a:solidFill>
                  <a:srgbClr val="2B2A27"/>
                </a:solidFill>
                <a:latin typeface="Baskerville"/>
              </a:rPr>
              <a:t>Most distinctive. The arch from the logo emblem becomes the whole card.</a:t>
            </a:r>
          </a:p>
        </p:txBody>
      </p:sp>
      <p:sp>
        <p:nvSpPr>
          <p:cNvPr id="10" name="TextBox 9"/>
          <p:cNvSpPr txBox="1"/>
          <p:nvPr/>
        </p:nvSpPr>
        <p:spPr>
          <a:xfrm>
            <a:off x="731520" y="3108960"/>
            <a:ext cx="2377440" cy="457200"/>
          </a:xfrm>
          <a:prstGeom prst="rect">
            <a:avLst/>
          </a:prstGeom>
          <a:noFill/>
        </p:spPr>
        <p:txBody>
          <a:bodyPr wrap="square" lIns="0" rIns="0" tIns="0" bIns="0" anchor="t">
            <a:spAutoFit/>
          </a:bodyPr>
          <a:lstStyle/>
          <a:p>
            <a:pPr algn="l"/>
            <a:r>
              <a:rPr sz="1400" b="1" i="0">
                <a:solidFill>
                  <a:srgbClr val="2B2A27"/>
                </a:solidFill>
                <a:latin typeface="Hoefler Text"/>
              </a:rPr>
              <a:t>13 Photo Hero</a:t>
            </a:r>
          </a:p>
        </p:txBody>
      </p:sp>
      <p:sp>
        <p:nvSpPr>
          <p:cNvPr id="11" name="TextBox 10"/>
          <p:cNvSpPr txBox="1"/>
          <p:nvPr/>
        </p:nvSpPr>
        <p:spPr>
          <a:xfrm>
            <a:off x="3200400" y="3108960"/>
            <a:ext cx="8229600" cy="457200"/>
          </a:xfrm>
          <a:prstGeom prst="rect">
            <a:avLst/>
          </a:prstGeom>
          <a:noFill/>
        </p:spPr>
        <p:txBody>
          <a:bodyPr wrap="square" lIns="0" rIns="0" tIns="0" bIns="0" anchor="t">
            <a:spAutoFit/>
          </a:bodyPr>
          <a:lstStyle/>
          <a:p>
            <a:pPr algn="l"/>
            <a:r>
              <a:rPr sz="1200" b="0" i="0">
                <a:solidFill>
                  <a:srgbClr val="2B2A27"/>
                </a:solidFill>
                <a:latin typeface="Baskerville"/>
              </a:rPr>
              <a:t>Largest photo. Lets you do the introducing without having to read copy.</a:t>
            </a:r>
          </a:p>
        </p:txBody>
      </p:sp>
      <p:sp>
        <p:nvSpPr>
          <p:cNvPr id="12" name="TextBox 11"/>
          <p:cNvSpPr txBox="1"/>
          <p:nvPr/>
        </p:nvSpPr>
        <p:spPr>
          <a:xfrm>
            <a:off x="731520" y="3611880"/>
            <a:ext cx="2377440" cy="457200"/>
          </a:xfrm>
          <a:prstGeom prst="rect">
            <a:avLst/>
          </a:prstGeom>
          <a:noFill/>
        </p:spPr>
        <p:txBody>
          <a:bodyPr wrap="square" lIns="0" rIns="0" tIns="0" bIns="0" anchor="t">
            <a:spAutoFit/>
          </a:bodyPr>
          <a:lstStyle/>
          <a:p>
            <a:pPr algn="l"/>
            <a:r>
              <a:rPr sz="1400" b="1" i="0">
                <a:solidFill>
                  <a:srgbClr val="2B2A27"/>
                </a:solidFill>
                <a:latin typeface="Hoefler Text"/>
              </a:rPr>
              <a:t>01 Calling Card</a:t>
            </a:r>
          </a:p>
        </p:txBody>
      </p:sp>
      <p:sp>
        <p:nvSpPr>
          <p:cNvPr id="13" name="TextBox 12"/>
          <p:cNvSpPr txBox="1"/>
          <p:nvPr/>
        </p:nvSpPr>
        <p:spPr>
          <a:xfrm>
            <a:off x="3200400" y="3611880"/>
            <a:ext cx="8229600" cy="457200"/>
          </a:xfrm>
          <a:prstGeom prst="rect">
            <a:avLst/>
          </a:prstGeom>
          <a:noFill/>
        </p:spPr>
        <p:txBody>
          <a:bodyPr wrap="square" lIns="0" rIns="0" tIns="0" bIns="0" anchor="t">
            <a:spAutoFit/>
          </a:bodyPr>
          <a:lstStyle/>
          <a:p>
            <a:pPr algn="l"/>
            <a:r>
              <a:rPr sz="1200" b="0" i="0">
                <a:solidFill>
                  <a:srgbClr val="2B2A27"/>
                </a:solidFill>
                <a:latin typeface="Baskerville"/>
              </a:rPr>
              <a:t>If you want the gravitas register: the quietest, most private-office of the ten.</a:t>
            </a:r>
          </a:p>
        </p:txBody>
      </p:sp>
      <p:sp>
        <p:nvSpPr>
          <p:cNvPr id="14" name="TextBox 13"/>
          <p:cNvSpPr txBox="1"/>
          <p:nvPr/>
        </p:nvSpPr>
        <p:spPr>
          <a:xfrm>
            <a:off x="731520" y="4572000"/>
            <a:ext cx="10972800" cy="365760"/>
          </a:xfrm>
          <a:prstGeom prst="rect">
            <a:avLst/>
          </a:prstGeom>
          <a:noFill/>
        </p:spPr>
        <p:txBody>
          <a:bodyPr wrap="square" lIns="0" rIns="0" tIns="0" bIns="0" anchor="t">
            <a:spAutoFit/>
          </a:bodyPr>
          <a:lstStyle/>
          <a:p>
            <a:pPr algn="l"/>
            <a:r>
              <a:rPr sz="1800" b="1" i="0">
                <a:solidFill>
                  <a:srgbClr val="8C6A3F"/>
                </a:solidFill>
                <a:latin typeface="Hoefler Text"/>
              </a:rPr>
              <a:t>Once you choose</a:t>
            </a:r>
          </a:p>
        </p:txBody>
      </p:sp>
      <p:sp>
        <p:nvSpPr>
          <p:cNvPr id="15" name="TextBox 14"/>
          <p:cNvSpPr txBox="1"/>
          <p:nvPr/>
        </p:nvSpPr>
        <p:spPr>
          <a:xfrm>
            <a:off x="731520" y="5029200"/>
            <a:ext cx="10972800" cy="1828800"/>
          </a:xfrm>
          <a:prstGeom prst="rect">
            <a:avLst/>
          </a:prstGeom>
          <a:noFill/>
        </p:spPr>
        <p:txBody>
          <a:bodyPr wrap="square" lIns="0" rIns="0" tIns="0" bIns="0" anchor="t">
            <a:spAutoFit/>
          </a:bodyPr>
          <a:lstStyle/>
          <a:p>
            <a:pPr algn="l"/>
            <a:r>
              <a:rPr sz="1200" b="0" i="0">
                <a:solidFill>
                  <a:srgbClr val="2B2A27"/>
                </a:solidFill>
                <a:latin typeface="Baskerville"/>
              </a:rPr>
              <a:t>1.  I prep print-ready files at 3.5" x 2" with 0.125" bleed, CMYK, 300 dpi.</a:t>
            </a:r>
          </a:p>
          <a:p>
            <a:pPr algn="l"/>
            <a:r>
              <a:rPr sz="1200" b="0" i="0">
                <a:solidFill>
                  <a:srgbClr val="2B2A27"/>
                </a:solidFill>
                <a:latin typeface="Baskerville"/>
              </a:rPr>
              <a:t>2.  We refine: photo, wash colour, type weight, anything you want adjusted.</a:t>
            </a:r>
          </a:p>
          <a:p>
            <a:pPr algn="l"/>
            <a:r>
              <a:rPr sz="1200" b="0" i="0">
                <a:solidFill>
                  <a:srgbClr val="2B2A27"/>
                </a:solidFill>
                <a:latin typeface="Baskerville"/>
              </a:rPr>
              <a:t>3.  Recommended printers: Moo (Luxe stock, soft-touch), VistaPrint Premium (US), or a local LA letterpress shop for the Round 1 directions.</a:t>
            </a:r>
          </a:p>
          <a:p>
            <a:pPr algn="l"/>
            <a:r>
              <a:rPr sz="1200" b="0" i="0">
                <a:solidFill>
                  <a:srgbClr val="2B2A27"/>
                </a:solidFill>
                <a:latin typeface="Baskerville"/>
              </a:rPr>
              <a:t>4.  All sixteen are also live as an editable Canva design so you can play with text, swap photos, change wash tones yourself.</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91695" cy="1280160"/>
          </a:xfrm>
          <a:prstGeom prst="rect">
            <a:avLst/>
          </a:prstGeom>
          <a:solidFill>
            <a:srgbClr val="E4D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0" y="5577840"/>
            <a:ext cx="12191695" cy="1280160"/>
          </a:xfrm>
          <a:prstGeom prst="rect">
            <a:avLst/>
          </a:prstGeom>
          <a:solidFill>
            <a:srgbClr val="C7C3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 name="Picture 4" descr="avina_logo_warm_grey.png"/>
          <p:cNvPicPr>
            <a:picLocks noChangeAspect="1"/>
          </p:cNvPicPr>
          <p:nvPr/>
        </p:nvPicPr>
        <p:blipFill>
          <a:blip r:embed="rId2"/>
          <a:stretch>
            <a:fillRect/>
          </a:stretch>
        </p:blipFill>
        <p:spPr>
          <a:xfrm>
            <a:off x="5120640" y="1554480"/>
            <a:ext cx="1920240" cy="1745428"/>
          </a:xfrm>
          <a:prstGeom prst="rect">
            <a:avLst/>
          </a:prstGeom>
        </p:spPr>
      </p:pic>
      <p:sp>
        <p:nvSpPr>
          <p:cNvPr id="6" name="TextBox 5"/>
          <p:cNvSpPr txBox="1"/>
          <p:nvPr/>
        </p:nvSpPr>
        <p:spPr>
          <a:xfrm>
            <a:off x="914400" y="3931920"/>
            <a:ext cx="10332720" cy="914400"/>
          </a:xfrm>
          <a:prstGeom prst="rect">
            <a:avLst/>
          </a:prstGeom>
          <a:noFill/>
        </p:spPr>
        <p:txBody>
          <a:bodyPr wrap="square" lIns="0" rIns="0" tIns="0" bIns="0" anchor="t">
            <a:spAutoFit/>
          </a:bodyPr>
          <a:lstStyle/>
          <a:p>
            <a:pPr algn="ctr"/>
            <a:r>
              <a:rPr sz="4400" b="0" i="1">
                <a:solidFill>
                  <a:srgbClr val="2B2A27"/>
                </a:solidFill>
                <a:latin typeface="Baskerville"/>
              </a:rPr>
              <a:t>Take your time</a:t>
            </a:r>
          </a:p>
        </p:txBody>
      </p:sp>
      <p:cxnSp>
        <p:nvCxnSpPr>
          <p:cNvPr id="7" name="Connector 6"/>
          <p:cNvCxnSpPr/>
          <p:nvPr/>
        </p:nvCxnSpPr>
        <p:spPr>
          <a:xfrm>
            <a:off x="5303520" y="4754880"/>
            <a:ext cx="1554480" cy="0"/>
          </a:xfrm>
          <a:prstGeom prst="line">
            <a:avLst/>
          </a:prstGeom>
          <a:ln w="19050">
            <a:solidFill>
              <a:srgbClr val="8C6A3F"/>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14400" y="4937760"/>
            <a:ext cx="10332720" cy="457200"/>
          </a:xfrm>
          <a:prstGeom prst="rect">
            <a:avLst/>
          </a:prstGeom>
          <a:noFill/>
        </p:spPr>
        <p:txBody>
          <a:bodyPr wrap="square" lIns="0" rIns="0" tIns="0" bIns="0" anchor="t">
            <a:spAutoFit/>
          </a:bodyPr>
          <a:lstStyle/>
          <a:p>
            <a:pPr algn="ctr"/>
            <a:r>
              <a:rPr sz="1600" b="0" i="1">
                <a:solidFill>
                  <a:srgbClr val="8A8580"/>
                </a:solidFill>
                <a:latin typeface="Baskerville"/>
              </a:rPr>
              <a:t>Tell me which direction feels right and we will refine from there.</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548640"/>
            <a:ext cx="10972800" cy="731520"/>
          </a:xfrm>
          <a:prstGeom prst="rect">
            <a:avLst/>
          </a:prstGeom>
          <a:noFill/>
        </p:spPr>
        <p:txBody>
          <a:bodyPr wrap="square" lIns="0" rIns="0" tIns="0" bIns="0" anchor="t">
            <a:spAutoFit/>
          </a:bodyPr>
          <a:lstStyle/>
          <a:p>
            <a:pPr algn="l"/>
            <a:r>
              <a:rPr sz="3200" b="0" i="0">
                <a:solidFill>
                  <a:srgbClr val="2B2A27"/>
                </a:solidFill>
                <a:latin typeface="Hoefler Text"/>
              </a:rPr>
              <a:t>Sources reviewed before designing</a:t>
            </a:r>
          </a:p>
        </p:txBody>
      </p:sp>
      <p:cxnSp>
        <p:nvCxnSpPr>
          <p:cNvPr id="4" name="Connector 3"/>
          <p:cNvCxnSpPr/>
          <p:nvPr/>
        </p:nvCxnSpPr>
        <p:spPr>
          <a:xfrm>
            <a:off x="731520" y="1280160"/>
            <a:ext cx="1463040" cy="0"/>
          </a:xfrm>
          <a:prstGeom prst="line">
            <a:avLst/>
          </a:prstGeom>
          <a:ln w="19050">
            <a:solidFill>
              <a:srgbClr val="A87E3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1520" y="1645920"/>
            <a:ext cx="3200400" cy="365760"/>
          </a:xfrm>
          <a:prstGeom prst="rect">
            <a:avLst/>
          </a:prstGeom>
          <a:noFill/>
        </p:spPr>
        <p:txBody>
          <a:bodyPr wrap="square" lIns="0" rIns="0" tIns="0" bIns="0" anchor="t">
            <a:spAutoFit/>
          </a:bodyPr>
          <a:lstStyle/>
          <a:p>
            <a:pPr algn="l"/>
            <a:r>
              <a:rPr sz="1400" b="1" i="0">
                <a:solidFill>
                  <a:srgbClr val="8C6A3F"/>
                </a:solidFill>
                <a:latin typeface="Hoefler Text"/>
              </a:rPr>
              <a:t>AVINA Brand Pack v0.1</a:t>
            </a:r>
          </a:p>
        </p:txBody>
      </p:sp>
      <p:sp>
        <p:nvSpPr>
          <p:cNvPr id="6" name="TextBox 5"/>
          <p:cNvSpPr txBox="1"/>
          <p:nvPr/>
        </p:nvSpPr>
        <p:spPr>
          <a:xfrm>
            <a:off x="4114800" y="1645920"/>
            <a:ext cx="7315200" cy="640080"/>
          </a:xfrm>
          <a:prstGeom prst="rect">
            <a:avLst/>
          </a:prstGeom>
          <a:noFill/>
        </p:spPr>
        <p:txBody>
          <a:bodyPr wrap="square" lIns="0" rIns="0" tIns="0" bIns="0" anchor="t">
            <a:spAutoFit/>
          </a:bodyPr>
          <a:lstStyle/>
          <a:p>
            <a:pPr algn="l"/>
            <a:r>
              <a:rPr sz="1200" b="0" i="0">
                <a:solidFill>
                  <a:srgbClr val="2B2A27"/>
                </a:solidFill>
                <a:latin typeface="Baskerville"/>
              </a:rPr>
              <a:t>Graphite/ivory/ochre palette. Classical serif. "Never Playfair, never Didot." Generous whitespace. Single accent per layout.</a:t>
            </a:r>
          </a:p>
        </p:txBody>
      </p:sp>
      <p:sp>
        <p:nvSpPr>
          <p:cNvPr id="7" name="TextBox 6"/>
          <p:cNvSpPr txBox="1"/>
          <p:nvPr/>
        </p:nvSpPr>
        <p:spPr>
          <a:xfrm>
            <a:off x="731520" y="2423160"/>
            <a:ext cx="3200400" cy="365760"/>
          </a:xfrm>
          <a:prstGeom prst="rect">
            <a:avLst/>
          </a:prstGeom>
          <a:noFill/>
        </p:spPr>
        <p:txBody>
          <a:bodyPr wrap="square" lIns="0" rIns="0" tIns="0" bIns="0" anchor="t">
            <a:spAutoFit/>
          </a:bodyPr>
          <a:lstStyle/>
          <a:p>
            <a:pPr algn="l"/>
            <a:r>
              <a:rPr sz="1400" b="1" i="0">
                <a:solidFill>
                  <a:srgbClr val="8C6A3F"/>
                </a:solidFill>
                <a:latin typeface="Hoefler Text"/>
              </a:rPr>
              <a:t>AVINA-BOOK assets</a:t>
            </a:r>
          </a:p>
        </p:txBody>
      </p:sp>
      <p:sp>
        <p:nvSpPr>
          <p:cNvPr id="8" name="TextBox 7"/>
          <p:cNvSpPr txBox="1"/>
          <p:nvPr/>
        </p:nvSpPr>
        <p:spPr>
          <a:xfrm>
            <a:off x="4114800" y="2423160"/>
            <a:ext cx="7315200" cy="640080"/>
          </a:xfrm>
          <a:prstGeom prst="rect">
            <a:avLst/>
          </a:prstGeom>
          <a:noFill/>
        </p:spPr>
        <p:txBody>
          <a:bodyPr wrap="square" lIns="0" rIns="0" tIns="0" bIns="0" anchor="t">
            <a:spAutoFit/>
          </a:bodyPr>
          <a:lstStyle/>
          <a:p>
            <a:pPr algn="l"/>
            <a:r>
              <a:rPr sz="1200" b="0" i="0">
                <a:solidFill>
                  <a:srgbClr val="2B2A27"/>
                </a:solidFill>
                <a:latin typeface="Baskerville"/>
              </a:rPr>
              <a:t>Interior photography (drawing room, library, terrace). On-brand. Used for Card 5 photo back.</a:t>
            </a:r>
          </a:p>
        </p:txBody>
      </p:sp>
      <p:sp>
        <p:nvSpPr>
          <p:cNvPr id="9" name="TextBox 8"/>
          <p:cNvSpPr txBox="1"/>
          <p:nvPr/>
        </p:nvSpPr>
        <p:spPr>
          <a:xfrm>
            <a:off x="731520" y="3200400"/>
            <a:ext cx="3200400" cy="365760"/>
          </a:xfrm>
          <a:prstGeom prst="rect">
            <a:avLst/>
          </a:prstGeom>
          <a:noFill/>
        </p:spPr>
        <p:txBody>
          <a:bodyPr wrap="square" lIns="0" rIns="0" tIns="0" bIns="0" anchor="t">
            <a:spAutoFit/>
          </a:bodyPr>
          <a:lstStyle/>
          <a:p>
            <a:pPr algn="l"/>
            <a:r>
              <a:rPr sz="1400" b="1" i="0">
                <a:solidFill>
                  <a:srgbClr val="8C6A3F"/>
                </a:solidFill>
                <a:latin typeface="Hoefler Text"/>
              </a:rPr>
              <a:t>Avina Wellness website assets</a:t>
            </a:r>
          </a:p>
        </p:txBody>
      </p:sp>
      <p:sp>
        <p:nvSpPr>
          <p:cNvPr id="10" name="TextBox 9"/>
          <p:cNvSpPr txBox="1"/>
          <p:nvPr/>
        </p:nvSpPr>
        <p:spPr>
          <a:xfrm>
            <a:off x="4114800" y="3200400"/>
            <a:ext cx="7315200" cy="640080"/>
          </a:xfrm>
          <a:prstGeom prst="rect">
            <a:avLst/>
          </a:prstGeom>
          <a:noFill/>
        </p:spPr>
        <p:txBody>
          <a:bodyPr wrap="square" lIns="0" rIns="0" tIns="0" bIns="0" anchor="t">
            <a:spAutoFit/>
          </a:bodyPr>
          <a:lstStyle/>
          <a:p>
            <a:pPr algn="l"/>
            <a:r>
              <a:rPr sz="1200" b="0" i="0">
                <a:solidFill>
                  <a:srgbClr val="2B2A27"/>
                </a:solidFill>
                <a:latin typeface="Baskerville"/>
              </a:rPr>
              <a:t>27 site images including portraits and brand ground textures.</a:t>
            </a:r>
          </a:p>
        </p:txBody>
      </p:sp>
      <p:sp>
        <p:nvSpPr>
          <p:cNvPr id="11" name="TextBox 10"/>
          <p:cNvSpPr txBox="1"/>
          <p:nvPr/>
        </p:nvSpPr>
        <p:spPr>
          <a:xfrm>
            <a:off x="731520" y="3977640"/>
            <a:ext cx="3200400" cy="365760"/>
          </a:xfrm>
          <a:prstGeom prst="rect">
            <a:avLst/>
          </a:prstGeom>
          <a:noFill/>
        </p:spPr>
        <p:txBody>
          <a:bodyPr wrap="square" lIns="0" rIns="0" tIns="0" bIns="0" anchor="t">
            <a:spAutoFit/>
          </a:bodyPr>
          <a:lstStyle/>
          <a:p>
            <a:pPr algn="l"/>
            <a:r>
              <a:rPr sz="1400" b="1" i="0">
                <a:solidFill>
                  <a:srgbClr val="8C6A3F"/>
                </a:solidFill>
                <a:latin typeface="Hoefler Text"/>
              </a:rPr>
              <a:t>Kelly's reference cards</a:t>
            </a:r>
          </a:p>
        </p:txBody>
      </p:sp>
      <p:sp>
        <p:nvSpPr>
          <p:cNvPr id="12" name="TextBox 11"/>
          <p:cNvSpPr txBox="1"/>
          <p:nvPr/>
        </p:nvSpPr>
        <p:spPr>
          <a:xfrm>
            <a:off x="4114800" y="3977640"/>
            <a:ext cx="7315200" cy="640080"/>
          </a:xfrm>
          <a:prstGeom prst="rect">
            <a:avLst/>
          </a:prstGeom>
          <a:noFill/>
        </p:spPr>
        <p:txBody>
          <a:bodyPr wrap="square" lIns="0" rIns="0" tIns="0" bIns="0" anchor="t">
            <a:spAutoFit/>
          </a:bodyPr>
          <a:lstStyle/>
          <a:p>
            <a:pPr algn="l"/>
            <a:r>
              <a:rPr sz="1200" b="0" i="0">
                <a:solidFill>
                  <a:srgbClr val="2B2A27"/>
                </a:solidFill>
                <a:latin typeface="Baskerville"/>
              </a:rPr>
              <a:t>Watercolor washes, bronze type, arched portrait, cross dividers. Clear visual direction from you.</a:t>
            </a:r>
          </a:p>
        </p:txBody>
      </p:sp>
      <p:sp>
        <p:nvSpPr>
          <p:cNvPr id="13" name="TextBox 12"/>
          <p:cNvSpPr txBox="1"/>
          <p:nvPr/>
        </p:nvSpPr>
        <p:spPr>
          <a:xfrm>
            <a:off x="731520" y="4754880"/>
            <a:ext cx="3200400" cy="365760"/>
          </a:xfrm>
          <a:prstGeom prst="rect">
            <a:avLst/>
          </a:prstGeom>
          <a:noFill/>
        </p:spPr>
        <p:txBody>
          <a:bodyPr wrap="square" lIns="0" rIns="0" tIns="0" bIns="0" anchor="t">
            <a:spAutoFit/>
          </a:bodyPr>
          <a:lstStyle/>
          <a:p>
            <a:pPr algn="l"/>
            <a:r>
              <a:rPr sz="1400" b="1" i="0">
                <a:solidFill>
                  <a:srgbClr val="8C6A3F"/>
                </a:solidFill>
                <a:latin typeface="Hoefler Text"/>
              </a:rPr>
              <a:t>PLAUD strategic transcripts</a:t>
            </a:r>
          </a:p>
        </p:txBody>
      </p:sp>
      <p:sp>
        <p:nvSpPr>
          <p:cNvPr id="14" name="TextBox 13"/>
          <p:cNvSpPr txBox="1"/>
          <p:nvPr/>
        </p:nvSpPr>
        <p:spPr>
          <a:xfrm>
            <a:off x="4114800" y="4754880"/>
            <a:ext cx="7315200" cy="640080"/>
          </a:xfrm>
          <a:prstGeom prst="rect">
            <a:avLst/>
          </a:prstGeom>
          <a:noFill/>
        </p:spPr>
        <p:txBody>
          <a:bodyPr wrap="square" lIns="0" rIns="0" tIns="0" bIns="0" anchor="t">
            <a:spAutoFit/>
          </a:bodyPr>
          <a:lstStyle/>
          <a:p>
            <a:pPr algn="l"/>
            <a:r>
              <a:rPr sz="1200" b="0" i="0">
                <a:solidFill>
                  <a:srgbClr val="2B2A27"/>
                </a:solidFill>
                <a:latin typeface="Baskerville"/>
              </a:rPr>
              <a:t>"Strategic Pivot for Avina Wellness: HNW Clients" + "Stabilizing Avina Home Detox". Tone and positioning context.</a:t>
            </a:r>
          </a:p>
        </p:txBody>
      </p:sp>
      <p:sp>
        <p:nvSpPr>
          <p:cNvPr id="15" name="TextBox 14"/>
          <p:cNvSpPr txBox="1"/>
          <p:nvPr/>
        </p:nvSpPr>
        <p:spPr>
          <a:xfrm>
            <a:off x="731520" y="5532120"/>
            <a:ext cx="3200400" cy="365760"/>
          </a:xfrm>
          <a:prstGeom prst="rect">
            <a:avLst/>
          </a:prstGeom>
          <a:noFill/>
        </p:spPr>
        <p:txBody>
          <a:bodyPr wrap="square" lIns="0" rIns="0" tIns="0" bIns="0" anchor="t">
            <a:spAutoFit/>
          </a:bodyPr>
          <a:lstStyle/>
          <a:p>
            <a:pPr algn="l"/>
            <a:r>
              <a:rPr sz="1400" b="1" i="0">
                <a:solidFill>
                  <a:srgbClr val="8C6A3F"/>
                </a:solidFill>
                <a:latin typeface="Hoefler Text"/>
              </a:rPr>
              <a:t>Industry benchmark</a:t>
            </a:r>
          </a:p>
        </p:txBody>
      </p:sp>
      <p:sp>
        <p:nvSpPr>
          <p:cNvPr id="16" name="TextBox 15"/>
          <p:cNvSpPr txBox="1"/>
          <p:nvPr/>
        </p:nvSpPr>
        <p:spPr>
          <a:xfrm>
            <a:off x="4114800" y="5532120"/>
            <a:ext cx="7315200" cy="640080"/>
          </a:xfrm>
          <a:prstGeom prst="rect">
            <a:avLst/>
          </a:prstGeom>
          <a:noFill/>
        </p:spPr>
        <p:txBody>
          <a:bodyPr wrap="square" lIns="0" rIns="0" tIns="0" bIns="0" anchor="t">
            <a:spAutoFit/>
          </a:bodyPr>
          <a:lstStyle/>
          <a:p>
            <a:pPr algn="l"/>
            <a:r>
              <a:rPr sz="1200" b="0" i="0">
                <a:solidFill>
                  <a:srgbClr val="2B2A27"/>
                </a:solidFill>
                <a:latin typeface="Baskerville"/>
              </a:rPr>
              <a:t>Sienna Charles, Knightsbridge Circle, The Well, Sollis Health, Hermes calling cards. What wins in HNW concierge: minimum ink, max whitespace, single accent.</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548640"/>
            <a:ext cx="10972800" cy="731520"/>
          </a:xfrm>
          <a:prstGeom prst="rect">
            <a:avLst/>
          </a:prstGeom>
          <a:noFill/>
        </p:spPr>
        <p:txBody>
          <a:bodyPr wrap="square" lIns="0" rIns="0" tIns="0" bIns="0" anchor="t">
            <a:spAutoFit/>
          </a:bodyPr>
          <a:lstStyle/>
          <a:p>
            <a:pPr algn="l"/>
            <a:r>
              <a:rPr sz="3200" b="0" i="0">
                <a:solidFill>
                  <a:srgbClr val="2B2A27"/>
                </a:solidFill>
                <a:latin typeface="Hoefler Text"/>
              </a:rPr>
              <a:t>Brand foundation applied to every card</a:t>
            </a:r>
          </a:p>
        </p:txBody>
      </p:sp>
      <p:cxnSp>
        <p:nvCxnSpPr>
          <p:cNvPr id="4" name="Connector 3"/>
          <p:cNvCxnSpPr/>
          <p:nvPr/>
        </p:nvCxnSpPr>
        <p:spPr>
          <a:xfrm>
            <a:off x="731520" y="1280160"/>
            <a:ext cx="1463040" cy="0"/>
          </a:xfrm>
          <a:prstGeom prst="line">
            <a:avLst/>
          </a:prstGeom>
          <a:ln w="19050">
            <a:solidFill>
              <a:srgbClr val="A87E3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1520" y="1554480"/>
            <a:ext cx="5486400" cy="365760"/>
          </a:xfrm>
          <a:prstGeom prst="rect">
            <a:avLst/>
          </a:prstGeom>
          <a:noFill/>
        </p:spPr>
        <p:txBody>
          <a:bodyPr wrap="square" lIns="0" rIns="0" tIns="0" bIns="0" anchor="t">
            <a:spAutoFit/>
          </a:bodyPr>
          <a:lstStyle/>
          <a:p>
            <a:pPr algn="l"/>
            <a:r>
              <a:rPr sz="1600" b="1" i="0">
                <a:solidFill>
                  <a:srgbClr val="8C6A3F"/>
                </a:solidFill>
                <a:latin typeface="Hoefler Text"/>
              </a:rPr>
              <a:t>Palette</a:t>
            </a:r>
          </a:p>
        </p:txBody>
      </p:sp>
      <p:sp>
        <p:nvSpPr>
          <p:cNvPr id="6" name="Rectangle 5"/>
          <p:cNvSpPr/>
          <p:nvPr/>
        </p:nvSpPr>
        <p:spPr>
          <a:xfrm>
            <a:off x="731520" y="2011680"/>
            <a:ext cx="548640" cy="411480"/>
          </a:xfrm>
          <a:prstGeom prst="rect">
            <a:avLst/>
          </a:prstGeom>
          <a:solidFill>
            <a:srgbClr val="2B2A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1463040" y="201168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Graphite</a:t>
            </a:r>
          </a:p>
        </p:txBody>
      </p:sp>
      <p:sp>
        <p:nvSpPr>
          <p:cNvPr id="8" name="TextBox 7"/>
          <p:cNvSpPr txBox="1"/>
          <p:nvPr/>
        </p:nvSpPr>
        <p:spPr>
          <a:xfrm>
            <a:off x="2468880" y="201168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#2B2A27</a:t>
            </a:r>
          </a:p>
        </p:txBody>
      </p:sp>
      <p:sp>
        <p:nvSpPr>
          <p:cNvPr id="9" name="TextBox 8"/>
          <p:cNvSpPr txBox="1"/>
          <p:nvPr/>
        </p:nvSpPr>
        <p:spPr>
          <a:xfrm>
            <a:off x="3657600" y="201168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Headings, type</a:t>
            </a:r>
          </a:p>
        </p:txBody>
      </p:sp>
      <p:sp>
        <p:nvSpPr>
          <p:cNvPr id="10" name="Rectangle 9"/>
          <p:cNvSpPr/>
          <p:nvPr/>
        </p:nvSpPr>
        <p:spPr>
          <a:xfrm>
            <a:off x="731520" y="2514600"/>
            <a:ext cx="548640" cy="41148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1463040" y="251460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Ivory</a:t>
            </a:r>
          </a:p>
        </p:txBody>
      </p:sp>
      <p:sp>
        <p:nvSpPr>
          <p:cNvPr id="12" name="TextBox 11"/>
          <p:cNvSpPr txBox="1"/>
          <p:nvPr/>
        </p:nvSpPr>
        <p:spPr>
          <a:xfrm>
            <a:off x="2468880" y="251460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#F4EEE3</a:t>
            </a:r>
          </a:p>
        </p:txBody>
      </p:sp>
      <p:sp>
        <p:nvSpPr>
          <p:cNvPr id="13" name="TextBox 12"/>
          <p:cNvSpPr txBox="1"/>
          <p:nvPr/>
        </p:nvSpPr>
        <p:spPr>
          <a:xfrm>
            <a:off x="3657600" y="251460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Card ground</a:t>
            </a:r>
          </a:p>
        </p:txBody>
      </p:sp>
      <p:sp>
        <p:nvSpPr>
          <p:cNvPr id="14" name="Rectangle 13"/>
          <p:cNvSpPr/>
          <p:nvPr/>
        </p:nvSpPr>
        <p:spPr>
          <a:xfrm>
            <a:off x="731520" y="3017520"/>
            <a:ext cx="548640" cy="411480"/>
          </a:xfrm>
          <a:prstGeom prst="rect">
            <a:avLst/>
          </a:prstGeom>
          <a:solidFill>
            <a:srgbClr val="F2EBE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1463040" y="301752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Cream</a:t>
            </a:r>
          </a:p>
        </p:txBody>
      </p:sp>
      <p:sp>
        <p:nvSpPr>
          <p:cNvPr id="16" name="TextBox 15"/>
          <p:cNvSpPr txBox="1"/>
          <p:nvPr/>
        </p:nvSpPr>
        <p:spPr>
          <a:xfrm>
            <a:off x="2468880" y="301752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#F2EBE2</a:t>
            </a:r>
          </a:p>
        </p:txBody>
      </p:sp>
      <p:sp>
        <p:nvSpPr>
          <p:cNvPr id="17" name="TextBox 16"/>
          <p:cNvSpPr txBox="1"/>
          <p:nvPr/>
        </p:nvSpPr>
        <p:spPr>
          <a:xfrm>
            <a:off x="3657600" y="301752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Round 2 ground</a:t>
            </a:r>
          </a:p>
        </p:txBody>
      </p:sp>
      <p:sp>
        <p:nvSpPr>
          <p:cNvPr id="18" name="Rectangle 17"/>
          <p:cNvSpPr/>
          <p:nvPr/>
        </p:nvSpPr>
        <p:spPr>
          <a:xfrm>
            <a:off x="731520" y="3520440"/>
            <a:ext cx="548640" cy="411480"/>
          </a:xfrm>
          <a:prstGeom prst="rect">
            <a:avLst/>
          </a:prstGeom>
          <a:solidFill>
            <a:srgbClr val="A87E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9" name="TextBox 18"/>
          <p:cNvSpPr txBox="1"/>
          <p:nvPr/>
        </p:nvSpPr>
        <p:spPr>
          <a:xfrm>
            <a:off x="1463040" y="352044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Ochre</a:t>
            </a:r>
          </a:p>
        </p:txBody>
      </p:sp>
      <p:sp>
        <p:nvSpPr>
          <p:cNvPr id="20" name="TextBox 19"/>
          <p:cNvSpPr txBox="1"/>
          <p:nvPr/>
        </p:nvSpPr>
        <p:spPr>
          <a:xfrm>
            <a:off x="2468880" y="352044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#A87E3F</a:t>
            </a:r>
          </a:p>
        </p:txBody>
      </p:sp>
      <p:sp>
        <p:nvSpPr>
          <p:cNvPr id="21" name="TextBox 20"/>
          <p:cNvSpPr txBox="1"/>
          <p:nvPr/>
        </p:nvSpPr>
        <p:spPr>
          <a:xfrm>
            <a:off x="3657600" y="352044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Round 1 accent</a:t>
            </a:r>
          </a:p>
        </p:txBody>
      </p:sp>
      <p:sp>
        <p:nvSpPr>
          <p:cNvPr id="22" name="Rectangle 21"/>
          <p:cNvSpPr/>
          <p:nvPr/>
        </p:nvSpPr>
        <p:spPr>
          <a:xfrm>
            <a:off x="731520" y="4023360"/>
            <a:ext cx="548640" cy="411480"/>
          </a:xfrm>
          <a:prstGeom prst="rect">
            <a:avLst/>
          </a:prstGeom>
          <a:solidFill>
            <a:srgbClr val="8C6A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TextBox 22"/>
          <p:cNvSpPr txBox="1"/>
          <p:nvPr/>
        </p:nvSpPr>
        <p:spPr>
          <a:xfrm>
            <a:off x="1463040" y="402336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Bronze</a:t>
            </a:r>
          </a:p>
        </p:txBody>
      </p:sp>
      <p:sp>
        <p:nvSpPr>
          <p:cNvPr id="24" name="TextBox 23"/>
          <p:cNvSpPr txBox="1"/>
          <p:nvPr/>
        </p:nvSpPr>
        <p:spPr>
          <a:xfrm>
            <a:off x="2468880" y="402336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#8C6A3F</a:t>
            </a:r>
          </a:p>
        </p:txBody>
      </p:sp>
      <p:sp>
        <p:nvSpPr>
          <p:cNvPr id="25" name="TextBox 24"/>
          <p:cNvSpPr txBox="1"/>
          <p:nvPr/>
        </p:nvSpPr>
        <p:spPr>
          <a:xfrm>
            <a:off x="3657600" y="402336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Round 2 type</a:t>
            </a:r>
          </a:p>
        </p:txBody>
      </p:sp>
      <p:sp>
        <p:nvSpPr>
          <p:cNvPr id="26" name="Rectangle 25"/>
          <p:cNvSpPr/>
          <p:nvPr/>
        </p:nvSpPr>
        <p:spPr>
          <a:xfrm>
            <a:off x="731520" y="4526280"/>
            <a:ext cx="548640" cy="411480"/>
          </a:xfrm>
          <a:prstGeom prst="rect">
            <a:avLst/>
          </a:prstGeom>
          <a:solidFill>
            <a:srgbClr val="E4D3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TextBox 26"/>
          <p:cNvSpPr txBox="1"/>
          <p:nvPr/>
        </p:nvSpPr>
        <p:spPr>
          <a:xfrm>
            <a:off x="1463040" y="452628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Blush</a:t>
            </a:r>
          </a:p>
        </p:txBody>
      </p:sp>
      <p:sp>
        <p:nvSpPr>
          <p:cNvPr id="28" name="TextBox 27"/>
          <p:cNvSpPr txBox="1"/>
          <p:nvPr/>
        </p:nvSpPr>
        <p:spPr>
          <a:xfrm>
            <a:off x="2468880" y="452628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#E4D3C8</a:t>
            </a:r>
          </a:p>
        </p:txBody>
      </p:sp>
      <p:sp>
        <p:nvSpPr>
          <p:cNvPr id="29" name="TextBox 28"/>
          <p:cNvSpPr txBox="1"/>
          <p:nvPr/>
        </p:nvSpPr>
        <p:spPr>
          <a:xfrm>
            <a:off x="3657600" y="452628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Watercolor wash</a:t>
            </a:r>
          </a:p>
        </p:txBody>
      </p:sp>
      <p:sp>
        <p:nvSpPr>
          <p:cNvPr id="30" name="Rectangle 29"/>
          <p:cNvSpPr/>
          <p:nvPr/>
        </p:nvSpPr>
        <p:spPr>
          <a:xfrm>
            <a:off x="731520" y="5029200"/>
            <a:ext cx="548640" cy="411480"/>
          </a:xfrm>
          <a:prstGeom prst="rect">
            <a:avLst/>
          </a:prstGeom>
          <a:solidFill>
            <a:srgbClr val="C7C3B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1" name="TextBox 30"/>
          <p:cNvSpPr txBox="1"/>
          <p:nvPr/>
        </p:nvSpPr>
        <p:spPr>
          <a:xfrm>
            <a:off x="1463040" y="5029200"/>
            <a:ext cx="1371600" cy="411480"/>
          </a:xfrm>
          <a:prstGeom prst="rect">
            <a:avLst/>
          </a:prstGeom>
          <a:noFill/>
        </p:spPr>
        <p:txBody>
          <a:bodyPr wrap="square" lIns="0" rIns="0" tIns="0" bIns="0" anchor="ctr">
            <a:spAutoFit/>
          </a:bodyPr>
          <a:lstStyle/>
          <a:p>
            <a:pPr algn="l"/>
            <a:r>
              <a:rPr sz="1100" b="1" i="0">
                <a:solidFill>
                  <a:srgbClr val="2B2A27"/>
                </a:solidFill>
                <a:latin typeface="Hoefler Text"/>
              </a:rPr>
              <a:t>Dusty Grey</a:t>
            </a:r>
          </a:p>
        </p:txBody>
      </p:sp>
      <p:sp>
        <p:nvSpPr>
          <p:cNvPr id="32" name="TextBox 31"/>
          <p:cNvSpPr txBox="1"/>
          <p:nvPr/>
        </p:nvSpPr>
        <p:spPr>
          <a:xfrm>
            <a:off x="2468880" y="5029200"/>
            <a:ext cx="1097280" cy="411480"/>
          </a:xfrm>
          <a:prstGeom prst="rect">
            <a:avLst/>
          </a:prstGeom>
          <a:noFill/>
        </p:spPr>
        <p:txBody>
          <a:bodyPr wrap="square" lIns="0" rIns="0" tIns="0" bIns="0" anchor="ctr">
            <a:spAutoFit/>
          </a:bodyPr>
          <a:lstStyle/>
          <a:p>
            <a:pPr algn="l"/>
            <a:r>
              <a:rPr sz="1000" b="0" i="0">
                <a:solidFill>
                  <a:srgbClr val="8A8580"/>
                </a:solidFill>
                <a:latin typeface="Hoefler Text"/>
              </a:rPr>
              <a:t>#C7C3BB</a:t>
            </a:r>
          </a:p>
        </p:txBody>
      </p:sp>
      <p:sp>
        <p:nvSpPr>
          <p:cNvPr id="33" name="TextBox 32"/>
          <p:cNvSpPr txBox="1"/>
          <p:nvPr/>
        </p:nvSpPr>
        <p:spPr>
          <a:xfrm>
            <a:off x="3657600" y="5029200"/>
            <a:ext cx="2286000" cy="411480"/>
          </a:xfrm>
          <a:prstGeom prst="rect">
            <a:avLst/>
          </a:prstGeom>
          <a:noFill/>
        </p:spPr>
        <p:txBody>
          <a:bodyPr wrap="square" lIns="0" rIns="0" tIns="0" bIns="0" anchor="ctr">
            <a:spAutoFit/>
          </a:bodyPr>
          <a:lstStyle/>
          <a:p>
            <a:pPr algn="l"/>
            <a:r>
              <a:rPr sz="1000" b="0" i="1">
                <a:solidFill>
                  <a:srgbClr val="8A8580"/>
                </a:solidFill>
                <a:latin typeface="Baskerville"/>
              </a:rPr>
              <a:t>Watercolor wash</a:t>
            </a:r>
          </a:p>
        </p:txBody>
      </p:sp>
      <p:sp>
        <p:nvSpPr>
          <p:cNvPr id="34" name="TextBox 33"/>
          <p:cNvSpPr txBox="1"/>
          <p:nvPr/>
        </p:nvSpPr>
        <p:spPr>
          <a:xfrm>
            <a:off x="6583680" y="1554480"/>
            <a:ext cx="5303520" cy="365760"/>
          </a:xfrm>
          <a:prstGeom prst="rect">
            <a:avLst/>
          </a:prstGeom>
          <a:noFill/>
        </p:spPr>
        <p:txBody>
          <a:bodyPr wrap="square" lIns="0" rIns="0" tIns="0" bIns="0" anchor="t">
            <a:spAutoFit/>
          </a:bodyPr>
          <a:lstStyle/>
          <a:p>
            <a:pPr algn="l"/>
            <a:r>
              <a:rPr sz="1600" b="1" i="0">
                <a:solidFill>
                  <a:srgbClr val="8C6A3F"/>
                </a:solidFill>
                <a:latin typeface="Hoefler Text"/>
              </a:rPr>
              <a:t>Typography</a:t>
            </a:r>
          </a:p>
        </p:txBody>
      </p:sp>
      <p:sp>
        <p:nvSpPr>
          <p:cNvPr id="35" name="TextBox 34"/>
          <p:cNvSpPr txBox="1"/>
          <p:nvPr/>
        </p:nvSpPr>
        <p:spPr>
          <a:xfrm>
            <a:off x="6583680" y="2011680"/>
            <a:ext cx="5303520" cy="365760"/>
          </a:xfrm>
          <a:prstGeom prst="rect">
            <a:avLst/>
          </a:prstGeom>
          <a:noFill/>
        </p:spPr>
        <p:txBody>
          <a:bodyPr wrap="square" lIns="0" rIns="0" tIns="0" bIns="0" anchor="t">
            <a:spAutoFit/>
          </a:bodyPr>
          <a:lstStyle/>
          <a:p>
            <a:pPr algn="l"/>
            <a:r>
              <a:rPr sz="2200" b="0" i="0">
                <a:solidFill>
                  <a:srgbClr val="2B2A27"/>
                </a:solidFill>
                <a:latin typeface="Hoefler Text"/>
              </a:rPr>
              <a:t>Hoefler Text</a:t>
            </a:r>
          </a:p>
        </p:txBody>
      </p:sp>
      <p:sp>
        <p:nvSpPr>
          <p:cNvPr id="36" name="TextBox 35"/>
          <p:cNvSpPr txBox="1"/>
          <p:nvPr/>
        </p:nvSpPr>
        <p:spPr>
          <a:xfrm>
            <a:off x="6583680" y="2377440"/>
            <a:ext cx="5303520" cy="365760"/>
          </a:xfrm>
          <a:prstGeom prst="rect">
            <a:avLst/>
          </a:prstGeom>
          <a:noFill/>
        </p:spPr>
        <p:txBody>
          <a:bodyPr wrap="square" lIns="0" rIns="0" tIns="0" bIns="0" anchor="t">
            <a:spAutoFit/>
          </a:bodyPr>
          <a:lstStyle/>
          <a:p>
            <a:pPr algn="l"/>
            <a:r>
              <a:rPr sz="1100" b="0" i="1">
                <a:solidFill>
                  <a:srgbClr val="8A8580"/>
                </a:solidFill>
                <a:latin typeface="Baskerville"/>
              </a:rPr>
              <a:t>Display + headings. Classical serif, sober, not fashion-magazine.</a:t>
            </a:r>
          </a:p>
        </p:txBody>
      </p:sp>
      <p:sp>
        <p:nvSpPr>
          <p:cNvPr id="37" name="TextBox 36"/>
          <p:cNvSpPr txBox="1"/>
          <p:nvPr/>
        </p:nvSpPr>
        <p:spPr>
          <a:xfrm>
            <a:off x="6583680" y="2834640"/>
            <a:ext cx="5303520" cy="365760"/>
          </a:xfrm>
          <a:prstGeom prst="rect">
            <a:avLst/>
          </a:prstGeom>
          <a:noFill/>
        </p:spPr>
        <p:txBody>
          <a:bodyPr wrap="square" lIns="0" rIns="0" tIns="0" bIns="0" anchor="t">
            <a:spAutoFit/>
          </a:bodyPr>
          <a:lstStyle/>
          <a:p>
            <a:pPr algn="l"/>
            <a:r>
              <a:rPr sz="2000" b="0" i="1">
                <a:solidFill>
                  <a:srgbClr val="2B2A27"/>
                </a:solidFill>
                <a:latin typeface="Baskerville"/>
              </a:rPr>
              <a:t>Baskerville Italic</a:t>
            </a:r>
          </a:p>
        </p:txBody>
      </p:sp>
      <p:sp>
        <p:nvSpPr>
          <p:cNvPr id="38" name="TextBox 37"/>
          <p:cNvSpPr txBox="1"/>
          <p:nvPr/>
        </p:nvSpPr>
        <p:spPr>
          <a:xfrm>
            <a:off x="6583680" y="3200400"/>
            <a:ext cx="5303520" cy="365760"/>
          </a:xfrm>
          <a:prstGeom prst="rect">
            <a:avLst/>
          </a:prstGeom>
          <a:noFill/>
        </p:spPr>
        <p:txBody>
          <a:bodyPr wrap="square" lIns="0" rIns="0" tIns="0" bIns="0" anchor="t">
            <a:spAutoFit/>
          </a:bodyPr>
          <a:lstStyle/>
          <a:p>
            <a:pPr algn="l"/>
            <a:r>
              <a:rPr sz="1100" b="0" i="1">
                <a:solidFill>
                  <a:srgbClr val="8A8580"/>
                </a:solidFill>
                <a:latin typeface="Baskerville"/>
              </a:rPr>
              <a:t>Roles + body. Quiet, humanist, professional.</a:t>
            </a:r>
          </a:p>
        </p:txBody>
      </p:sp>
      <p:sp>
        <p:nvSpPr>
          <p:cNvPr id="39" name="TextBox 38"/>
          <p:cNvSpPr txBox="1"/>
          <p:nvPr/>
        </p:nvSpPr>
        <p:spPr>
          <a:xfrm>
            <a:off x="6583680" y="3657600"/>
            <a:ext cx="5303520" cy="365760"/>
          </a:xfrm>
          <a:prstGeom prst="rect">
            <a:avLst/>
          </a:prstGeom>
          <a:noFill/>
        </p:spPr>
        <p:txBody>
          <a:bodyPr wrap="square" lIns="0" rIns="0" tIns="0" bIns="0" anchor="t">
            <a:spAutoFit/>
          </a:bodyPr>
          <a:lstStyle/>
          <a:p>
            <a:pPr algn="l"/>
            <a:r>
              <a:rPr sz="1400" b="0" i="0">
                <a:solidFill>
                  <a:srgbClr val="2B2A27"/>
                </a:solidFill>
                <a:latin typeface="Optima"/>
              </a:rPr>
              <a:t>OPTIMA SMALL CAPS</a:t>
            </a:r>
          </a:p>
        </p:txBody>
      </p:sp>
      <p:sp>
        <p:nvSpPr>
          <p:cNvPr id="40" name="TextBox 39"/>
          <p:cNvSpPr txBox="1"/>
          <p:nvPr/>
        </p:nvSpPr>
        <p:spPr>
          <a:xfrm>
            <a:off x="6583680" y="4023360"/>
            <a:ext cx="5303520" cy="365760"/>
          </a:xfrm>
          <a:prstGeom prst="rect">
            <a:avLst/>
          </a:prstGeom>
          <a:noFill/>
        </p:spPr>
        <p:txBody>
          <a:bodyPr wrap="square" lIns="0" rIns="0" tIns="0" bIns="0" anchor="t">
            <a:spAutoFit/>
          </a:bodyPr>
          <a:lstStyle/>
          <a:p>
            <a:pPr algn="l"/>
            <a:r>
              <a:rPr sz="1100" b="0" i="1">
                <a:solidFill>
                  <a:srgbClr val="8A8580"/>
                </a:solidFill>
                <a:latin typeface="Baskerville"/>
              </a:rPr>
              <a:t>City marks, modes, supporting copy.</a:t>
            </a:r>
          </a:p>
        </p:txBody>
      </p:sp>
      <p:sp>
        <p:nvSpPr>
          <p:cNvPr id="41" name="TextBox 40"/>
          <p:cNvSpPr txBox="1"/>
          <p:nvPr/>
        </p:nvSpPr>
        <p:spPr>
          <a:xfrm>
            <a:off x="6583680" y="4572000"/>
            <a:ext cx="5303520" cy="365760"/>
          </a:xfrm>
          <a:prstGeom prst="rect">
            <a:avLst/>
          </a:prstGeom>
          <a:noFill/>
        </p:spPr>
        <p:txBody>
          <a:bodyPr wrap="square" lIns="0" rIns="0" tIns="0" bIns="0" anchor="t">
            <a:spAutoFit/>
          </a:bodyPr>
          <a:lstStyle/>
          <a:p>
            <a:pPr algn="l"/>
            <a:r>
              <a:rPr sz="1600" b="1" i="0">
                <a:solidFill>
                  <a:srgbClr val="8C6A3F"/>
                </a:solidFill>
                <a:latin typeface="Hoefler Text"/>
              </a:rPr>
              <a:t>Layout principles</a:t>
            </a:r>
          </a:p>
        </p:txBody>
      </p:sp>
      <p:sp>
        <p:nvSpPr>
          <p:cNvPr id="42" name="TextBox 41"/>
          <p:cNvSpPr txBox="1"/>
          <p:nvPr/>
        </p:nvSpPr>
        <p:spPr>
          <a:xfrm>
            <a:off x="6583680" y="5029200"/>
            <a:ext cx="5303520" cy="1828800"/>
          </a:xfrm>
          <a:prstGeom prst="rect">
            <a:avLst/>
          </a:prstGeom>
          <a:noFill/>
        </p:spPr>
        <p:txBody>
          <a:bodyPr wrap="square" lIns="0" rIns="0" tIns="0" bIns="0" anchor="t">
            <a:spAutoFit/>
          </a:bodyPr>
          <a:lstStyle/>
          <a:p>
            <a:pPr algn="l"/>
            <a:r>
              <a:rPr sz="1100" b="0" i="0">
                <a:solidFill>
                  <a:srgbClr val="2B2A27"/>
                </a:solidFill>
                <a:latin typeface="Baskerville"/>
              </a:rPr>
              <a:t>Generous whitespace, never more than 40% of the card inked.</a:t>
            </a:r>
          </a:p>
          <a:p>
            <a:pPr algn="l"/>
            <a:r>
              <a:rPr sz="1100" b="0" i="0">
                <a:solidFill>
                  <a:srgbClr val="2B2A27"/>
                </a:solidFill>
                <a:latin typeface="Baskerville"/>
              </a:rPr>
              <a:t>Single accent rule per layout (one ochre line, one bronze cross).</a:t>
            </a:r>
          </a:p>
          <a:p>
            <a:pPr algn="l"/>
            <a:r>
              <a:rPr sz="1100" b="0" i="0">
                <a:solidFill>
                  <a:srgbClr val="2B2A27"/>
                </a:solidFill>
                <a:latin typeface="Baskerville"/>
              </a:rPr>
              <a:t>Logo never tilted, washed, or reimagined; placed with one cap-height clear space.</a:t>
            </a:r>
          </a:p>
          <a:p>
            <a:pPr algn="l"/>
            <a:r>
              <a:rPr sz="1100" b="0" i="0">
                <a:solidFill>
                  <a:srgbClr val="2B2A27"/>
                </a:solidFill>
                <a:latin typeface="Baskerville"/>
              </a:rPr>
              <a:t>Left or centered alignment, never justified.</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731520" y="2194560"/>
            <a:ext cx="10972800" cy="914400"/>
          </a:xfrm>
          <a:prstGeom prst="rect">
            <a:avLst/>
          </a:prstGeom>
          <a:noFill/>
        </p:spPr>
        <p:txBody>
          <a:bodyPr wrap="square" lIns="0" rIns="0" tIns="0" bIns="0" anchor="t">
            <a:spAutoFit/>
          </a:bodyPr>
          <a:lstStyle/>
          <a:p>
            <a:pPr algn="l"/>
            <a:r>
              <a:rPr sz="7200" b="0" i="0">
                <a:solidFill>
                  <a:srgbClr val="2B2A27"/>
                </a:solidFill>
                <a:latin typeface="Hoefler Text"/>
              </a:rPr>
              <a:t>Round 1</a:t>
            </a:r>
          </a:p>
        </p:txBody>
      </p:sp>
      <p:cxnSp>
        <p:nvCxnSpPr>
          <p:cNvPr id="4" name="Connector 3"/>
          <p:cNvCxnSpPr/>
          <p:nvPr/>
        </p:nvCxnSpPr>
        <p:spPr>
          <a:xfrm>
            <a:off x="731520" y="3200400"/>
            <a:ext cx="1463040" cy="0"/>
          </a:xfrm>
          <a:prstGeom prst="line">
            <a:avLst/>
          </a:prstGeom>
          <a:ln w="25400">
            <a:solidFill>
              <a:srgbClr val="A87E3F"/>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31520" y="3383280"/>
            <a:ext cx="10972800" cy="457200"/>
          </a:xfrm>
          <a:prstGeom prst="rect">
            <a:avLst/>
          </a:prstGeom>
          <a:noFill/>
        </p:spPr>
        <p:txBody>
          <a:bodyPr wrap="square" lIns="0" rIns="0" tIns="0" bIns="0" anchor="t">
            <a:spAutoFit/>
          </a:bodyPr>
          <a:lstStyle/>
          <a:p>
            <a:pPr algn="l"/>
            <a:r>
              <a:rPr sz="2200" b="0" i="1">
                <a:solidFill>
                  <a:srgbClr val="8A8580"/>
                </a:solidFill>
                <a:latin typeface="Baskerville"/>
              </a:rPr>
              <a:t>The gravitas register</a:t>
            </a:r>
          </a:p>
        </p:txBody>
      </p:sp>
      <p:sp>
        <p:nvSpPr>
          <p:cNvPr id="6" name="TextBox 5"/>
          <p:cNvSpPr txBox="1"/>
          <p:nvPr/>
        </p:nvSpPr>
        <p:spPr>
          <a:xfrm>
            <a:off x="731520" y="4114800"/>
            <a:ext cx="10058400" cy="1828800"/>
          </a:xfrm>
          <a:prstGeom prst="rect">
            <a:avLst/>
          </a:prstGeom>
          <a:noFill/>
        </p:spPr>
        <p:txBody>
          <a:bodyPr wrap="square" lIns="0" rIns="0" tIns="0" bIns="0" anchor="t">
            <a:spAutoFit/>
          </a:bodyPr>
          <a:lstStyle/>
          <a:p>
            <a:pPr algn="l"/>
            <a:r>
              <a:rPr sz="1400" b="0" i="0">
                <a:solidFill>
                  <a:srgbClr val="2B2A27"/>
                </a:solidFill>
                <a:latin typeface="Baskerville"/>
              </a:rPr>
              <a:t>Built straight from the AVINA Brand Pack v0.1.</a:t>
            </a:r>
          </a:p>
          <a:p>
            <a:pPr algn="l"/>
            <a:r>
              <a:rPr sz="1400" b="0" i="0">
                <a:solidFill>
                  <a:srgbClr val="2B2A27"/>
                </a:solidFill>
                <a:latin typeface="Baskerville"/>
              </a:rPr>
              <a:t/>
            </a:r>
          </a:p>
          <a:p>
            <a:pPr algn="l"/>
            <a:r>
              <a:rPr sz="1400" b="0" i="0">
                <a:solidFill>
                  <a:srgbClr val="2B2A27"/>
                </a:solidFill>
                <a:latin typeface="Baskerville"/>
              </a:rPr>
              <a:t>Graphite, ivory, ochre. Classical serif. No photography. No watercolor. No embellishment.</a:t>
            </a:r>
          </a:p>
          <a:p>
            <a:pPr algn="l"/>
            <a:r>
              <a:rPr sz="1400" b="0" i="0">
                <a:solidFill>
                  <a:srgbClr val="2B2A27"/>
                </a:solidFill>
                <a:latin typeface="Baskerville"/>
              </a:rPr>
              <a:t>Discretion expressed visually. The cards a private banker would carry.</a:t>
            </a:r>
          </a:p>
          <a:p>
            <a:pPr algn="l"/>
            <a:r>
              <a:rPr sz="1400" b="0" i="0">
                <a:solidFill>
                  <a:srgbClr val="2B2A27"/>
                </a:solidFill>
                <a:latin typeface="Baskerville"/>
              </a:rPr>
              <a:t/>
            </a:r>
          </a:p>
          <a:p>
            <a:pPr algn="l"/>
            <a:r>
              <a:rPr sz="1400" b="0" i="0">
                <a:solidFill>
                  <a:srgbClr val="2B2A27"/>
                </a:solidFill>
                <a:latin typeface="Baskerville"/>
              </a:rPr>
              <a:t>Each direction below is a different way of saying the same thing: AVINA is serious, quiet, and expensive.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01</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The Calling Card</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1_calling_card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1_calling_card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Pure ivory ground. Logo centered. Name in tracked small caps with role in italic. Single ochre rule. No phone or email on the front; flip for that.</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The quietest direction in the set. This is what a private banker, a Beverly Hills lawyer, or a private-office principal would carry. Communicates: I do not need to advertise. Risk: too sparse if you want to convert a chance encounter into a call.</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02</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Tonal Split</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2_tonal_split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2_tonal_split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Top 60% ivory with the logo, bottom 40% graphite block holding name + role. Reverse fully graphite for full contact. Two-tone, editorial.</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More confident than 01 without losing restraint. The graphite block reads as 'this person is serious.' Good for HNW male clients (the Post-Exit Founder archetype). Slightly more masculine than the rest.</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03</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Editorial Horizontal</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320160"/>
            <a:ext cx="4572000" cy="2612571"/>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3_editorial_horizontal_front.png"/>
          <p:cNvPicPr>
            <a:picLocks noChangeAspect="1"/>
          </p:cNvPicPr>
          <p:nvPr/>
        </p:nvPicPr>
        <p:blipFill>
          <a:blip r:embed="rId2"/>
          <a:stretch>
            <a:fillRect/>
          </a:stretch>
        </p:blipFill>
        <p:spPr>
          <a:xfrm>
            <a:off x="548640" y="1280160"/>
            <a:ext cx="4572000" cy="2612571"/>
          </a:xfrm>
          <a:prstGeom prst="rect">
            <a:avLst/>
          </a:prstGeom>
        </p:spPr>
      </p:pic>
      <p:sp>
        <p:nvSpPr>
          <p:cNvPr id="9" name="Rectangle 8"/>
          <p:cNvSpPr/>
          <p:nvPr/>
        </p:nvSpPr>
        <p:spPr>
          <a:xfrm>
            <a:off x="588640" y="4207051"/>
            <a:ext cx="4572000" cy="2612571"/>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3_editorial_horizontal_back.png"/>
          <p:cNvPicPr>
            <a:picLocks noChangeAspect="1"/>
          </p:cNvPicPr>
          <p:nvPr/>
        </p:nvPicPr>
        <p:blipFill>
          <a:blip r:embed="rId3"/>
          <a:stretch>
            <a:fillRect/>
          </a:stretch>
        </p:blipFill>
        <p:spPr>
          <a:xfrm>
            <a:off x="548640" y="4167051"/>
            <a:ext cx="4572000" cy="2612571"/>
          </a:xfrm>
          <a:prstGeom prst="rect">
            <a:avLst/>
          </a:prstGeom>
        </p:spPr>
      </p:pic>
      <p:sp>
        <p:nvSpPr>
          <p:cNvPr id="10" name="TextBox 9"/>
          <p:cNvSpPr txBox="1"/>
          <p:nvPr/>
        </p:nvSpPr>
        <p:spPr>
          <a:xfrm>
            <a:off x="548640" y="1005840"/>
            <a:ext cx="4572000"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548640" y="3938451"/>
            <a:ext cx="4572000"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5486400" y="1371600"/>
            <a:ext cx="6156655"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5486400" y="1737360"/>
            <a:ext cx="6156655" cy="2286000"/>
          </a:xfrm>
          <a:prstGeom prst="rect">
            <a:avLst/>
          </a:prstGeom>
          <a:noFill/>
        </p:spPr>
        <p:txBody>
          <a:bodyPr wrap="square" lIns="0" rIns="0" tIns="0" bIns="0" anchor="t">
            <a:spAutoFit/>
          </a:bodyPr>
          <a:lstStyle/>
          <a:p>
            <a:pPr algn="l"/>
            <a:r>
              <a:rPr sz="1200" b="0" i="0">
                <a:solidFill>
                  <a:srgbClr val="2B2A27"/>
                </a:solidFill>
                <a:latin typeface="Baskerville"/>
              </a:rPr>
              <a:t>Landscape orientation. Logo locked left. Vertical ochre hairline divides. Name + role + contact stacked right. Reverse holds the brand sentence in italic.</a:t>
            </a:r>
          </a:p>
        </p:txBody>
      </p:sp>
      <p:sp>
        <p:nvSpPr>
          <p:cNvPr id="14" name="TextBox 13"/>
          <p:cNvSpPr txBox="1"/>
          <p:nvPr/>
        </p:nvSpPr>
        <p:spPr>
          <a:xfrm>
            <a:off x="5486400" y="3931920"/>
            <a:ext cx="6156655"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5486400" y="4297680"/>
            <a:ext cx="6156655" cy="2286000"/>
          </a:xfrm>
          <a:prstGeom prst="rect">
            <a:avLst/>
          </a:prstGeom>
          <a:noFill/>
        </p:spPr>
        <p:txBody>
          <a:bodyPr wrap="square" lIns="0" rIns="0" tIns="0" bIns="0" anchor="t">
            <a:spAutoFit/>
          </a:bodyPr>
          <a:lstStyle/>
          <a:p>
            <a:pPr algn="l"/>
            <a:r>
              <a:rPr sz="1200" b="0" i="0">
                <a:solidFill>
                  <a:srgbClr val="2B2A27"/>
                </a:solidFill>
                <a:latin typeface="Baskerville"/>
              </a:rPr>
              <a:t>Magazine-spread feel. Reads like a feature article byline. Good if you want clients to take a moment with the card rather than file it. Landscape is also more memorable in a stack of portrait cards.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91695" cy="6858000"/>
          </a:xfrm>
          <a:prstGeom prst="rect">
            <a:avLst/>
          </a:prstGeom>
          <a:solidFill>
            <a:srgbClr val="F4E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548640" y="365760"/>
            <a:ext cx="640080" cy="548640"/>
          </a:xfrm>
          <a:prstGeom prst="rect">
            <a:avLst/>
          </a:prstGeom>
          <a:noFill/>
        </p:spPr>
        <p:txBody>
          <a:bodyPr wrap="square" lIns="0" rIns="0" tIns="0" bIns="0" anchor="t">
            <a:spAutoFit/>
          </a:bodyPr>
          <a:lstStyle/>
          <a:p>
            <a:pPr algn="l"/>
            <a:r>
              <a:rPr sz="3200" b="1" i="0">
                <a:solidFill>
                  <a:srgbClr val="A87E3F"/>
                </a:solidFill>
                <a:latin typeface="Hoefler Text"/>
              </a:rPr>
              <a:t>04</a:t>
            </a:r>
          </a:p>
        </p:txBody>
      </p:sp>
      <p:sp>
        <p:nvSpPr>
          <p:cNvPr id="4" name="TextBox 3"/>
          <p:cNvSpPr txBox="1"/>
          <p:nvPr/>
        </p:nvSpPr>
        <p:spPr>
          <a:xfrm>
            <a:off x="1280160" y="411480"/>
            <a:ext cx="10515600" cy="548640"/>
          </a:xfrm>
          <a:prstGeom prst="rect">
            <a:avLst/>
          </a:prstGeom>
          <a:noFill/>
        </p:spPr>
        <p:txBody>
          <a:bodyPr wrap="square" lIns="0" rIns="0" tIns="0" bIns="0" anchor="t">
            <a:spAutoFit/>
          </a:bodyPr>
          <a:lstStyle/>
          <a:p>
            <a:pPr algn="l"/>
            <a:r>
              <a:rPr sz="2800" b="0" i="0">
                <a:solidFill>
                  <a:srgbClr val="2B2A27"/>
                </a:solidFill>
                <a:latin typeface="Hoefler Text"/>
              </a:rPr>
              <a:t>The Crest</a:t>
            </a:r>
          </a:p>
        </p:txBody>
      </p:sp>
      <p:cxnSp>
        <p:nvCxnSpPr>
          <p:cNvPr id="5" name="Connector 4"/>
          <p:cNvCxnSpPr/>
          <p:nvPr/>
        </p:nvCxnSpPr>
        <p:spPr>
          <a:xfrm>
            <a:off x="1280160" y="914400"/>
            <a:ext cx="2560320" cy="0"/>
          </a:xfrm>
          <a:prstGeom prst="line">
            <a:avLst/>
          </a:prstGeom>
          <a:ln w="15240">
            <a:solidFill>
              <a:srgbClr val="A87E3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8640"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6" name="Picture 5" descr="AVINA_04_the_crest_front.png"/>
          <p:cNvPicPr>
            <a:picLocks noChangeAspect="1"/>
          </p:cNvPicPr>
          <p:nvPr/>
        </p:nvPicPr>
        <p:blipFill>
          <a:blip r:embed="rId2"/>
          <a:stretch>
            <a:fillRect/>
          </a:stretch>
        </p:blipFill>
        <p:spPr>
          <a:xfrm>
            <a:off x="548640" y="1371600"/>
            <a:ext cx="2821577" cy="4937760"/>
          </a:xfrm>
          <a:prstGeom prst="rect">
            <a:avLst/>
          </a:prstGeom>
        </p:spPr>
      </p:pic>
      <p:sp>
        <p:nvSpPr>
          <p:cNvPr id="9" name="Rectangle 8"/>
          <p:cNvSpPr/>
          <p:nvPr/>
        </p:nvSpPr>
        <p:spPr>
          <a:xfrm>
            <a:off x="3684537" y="1411600"/>
            <a:ext cx="2821577" cy="4937760"/>
          </a:xfrm>
          <a:prstGeom prst="rect">
            <a:avLst/>
          </a:prstGeom>
          <a:solidFill>
            <a:srgbClr val="C8C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8" name="Picture 7" descr="AVINA_04_the_crest_back.png"/>
          <p:cNvPicPr>
            <a:picLocks noChangeAspect="1"/>
          </p:cNvPicPr>
          <p:nvPr/>
        </p:nvPicPr>
        <p:blipFill>
          <a:blip r:embed="rId3"/>
          <a:stretch>
            <a:fillRect/>
          </a:stretch>
        </p:blipFill>
        <p:spPr>
          <a:xfrm>
            <a:off x="3644537" y="1371600"/>
            <a:ext cx="2821577" cy="4937760"/>
          </a:xfrm>
          <a:prstGeom prst="rect">
            <a:avLst/>
          </a:prstGeom>
        </p:spPr>
      </p:pic>
      <p:sp>
        <p:nvSpPr>
          <p:cNvPr id="10" name="TextBox 9"/>
          <p:cNvSpPr txBox="1"/>
          <p:nvPr/>
        </p:nvSpPr>
        <p:spPr>
          <a:xfrm>
            <a:off x="548640"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FRONT</a:t>
            </a:r>
          </a:p>
        </p:txBody>
      </p:sp>
      <p:sp>
        <p:nvSpPr>
          <p:cNvPr id="11" name="TextBox 10"/>
          <p:cNvSpPr txBox="1"/>
          <p:nvPr/>
        </p:nvSpPr>
        <p:spPr>
          <a:xfrm>
            <a:off x="3644537" y="1097280"/>
            <a:ext cx="2821577" cy="228600"/>
          </a:xfrm>
          <a:prstGeom prst="rect">
            <a:avLst/>
          </a:prstGeom>
          <a:noFill/>
        </p:spPr>
        <p:txBody>
          <a:bodyPr wrap="square" lIns="0" rIns="0" tIns="0" bIns="0" anchor="t">
            <a:spAutoFit/>
          </a:bodyPr>
          <a:lstStyle/>
          <a:p>
            <a:pPr algn="l"/>
            <a:r>
              <a:rPr sz="900" b="0" i="0">
                <a:solidFill>
                  <a:srgbClr val="8A8580"/>
                </a:solidFill>
                <a:latin typeface="Optima"/>
              </a:rPr>
              <a:t>BACK</a:t>
            </a:r>
          </a:p>
        </p:txBody>
      </p:sp>
      <p:sp>
        <p:nvSpPr>
          <p:cNvPr id="12" name="TextBox 11"/>
          <p:cNvSpPr txBox="1"/>
          <p:nvPr/>
        </p:nvSpPr>
        <p:spPr>
          <a:xfrm>
            <a:off x="6740434" y="137160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What it does</a:t>
            </a:r>
          </a:p>
        </p:txBody>
      </p:sp>
      <p:sp>
        <p:nvSpPr>
          <p:cNvPr id="13" name="TextBox 12"/>
          <p:cNvSpPr txBox="1"/>
          <p:nvPr/>
        </p:nvSpPr>
        <p:spPr>
          <a:xfrm>
            <a:off x="6740434" y="173736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Front gives the logo more space than any other layout. Reverse is graphite with logo in ivory plus contact details. The card carries the brand mark, not the person.</a:t>
            </a:r>
          </a:p>
        </p:txBody>
      </p:sp>
      <p:sp>
        <p:nvSpPr>
          <p:cNvPr id="14" name="TextBox 13"/>
          <p:cNvSpPr txBox="1"/>
          <p:nvPr/>
        </p:nvSpPr>
        <p:spPr>
          <a:xfrm>
            <a:off x="6740434" y="3931920"/>
            <a:ext cx="4902621" cy="365760"/>
          </a:xfrm>
          <a:prstGeom prst="rect">
            <a:avLst/>
          </a:prstGeom>
          <a:noFill/>
        </p:spPr>
        <p:txBody>
          <a:bodyPr wrap="square" lIns="0" rIns="0" tIns="0" bIns="0" anchor="t">
            <a:spAutoFit/>
          </a:bodyPr>
          <a:lstStyle/>
          <a:p>
            <a:pPr algn="l"/>
            <a:r>
              <a:rPr sz="1400" b="1" i="0">
                <a:solidFill>
                  <a:srgbClr val="A87E3F"/>
                </a:solidFill>
                <a:latin typeface="Hoefler Text"/>
              </a:rPr>
              <a:t>Why</a:t>
            </a:r>
          </a:p>
        </p:txBody>
      </p:sp>
      <p:sp>
        <p:nvSpPr>
          <p:cNvPr id="15" name="TextBox 14"/>
          <p:cNvSpPr txBox="1"/>
          <p:nvPr/>
        </p:nvSpPr>
        <p:spPr>
          <a:xfrm>
            <a:off x="6740434" y="4297680"/>
            <a:ext cx="4902621" cy="2286000"/>
          </a:xfrm>
          <a:prstGeom prst="rect">
            <a:avLst/>
          </a:prstGeom>
          <a:noFill/>
        </p:spPr>
        <p:txBody>
          <a:bodyPr wrap="square" lIns="0" rIns="0" tIns="0" bIns="0" anchor="t">
            <a:spAutoFit/>
          </a:bodyPr>
          <a:lstStyle/>
          <a:p>
            <a:pPr algn="l"/>
            <a:r>
              <a:rPr sz="1200" b="0" i="0">
                <a:solidFill>
                  <a:srgbClr val="2B2A27"/>
                </a:solidFill>
                <a:latin typeface="Baskerville"/>
              </a:rPr>
              <a:t>When the firm is the asset, lead with the firm. Useful at events where you are introducing AVINA before introducing yourself. Lower personal warmth, higher institutional weight.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